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1" r:id="rId4"/>
    <p:sldMasterId id="2147483716" r:id="rId5"/>
    <p:sldMasterId id="2147483728" r:id="rId6"/>
  </p:sldMasterIdLst>
  <p:notesMasterIdLst>
    <p:notesMasterId r:id="rId42"/>
  </p:notesMasterIdLst>
  <p:sldIdLst>
    <p:sldId id="276" r:id="rId7"/>
    <p:sldId id="981" r:id="rId8"/>
    <p:sldId id="967" r:id="rId9"/>
    <p:sldId id="256" r:id="rId10"/>
    <p:sldId id="982" r:id="rId11"/>
    <p:sldId id="299" r:id="rId12"/>
    <p:sldId id="300" r:id="rId13"/>
    <p:sldId id="306" r:id="rId14"/>
    <p:sldId id="304" r:id="rId15"/>
    <p:sldId id="283" r:id="rId16"/>
    <p:sldId id="293" r:id="rId17"/>
    <p:sldId id="978" r:id="rId18"/>
    <p:sldId id="297" r:id="rId19"/>
    <p:sldId id="292" r:id="rId20"/>
    <p:sldId id="976" r:id="rId21"/>
    <p:sldId id="980" r:id="rId22"/>
    <p:sldId id="979" r:id="rId23"/>
    <p:sldId id="291" r:id="rId24"/>
    <p:sldId id="975" r:id="rId25"/>
    <p:sldId id="336" r:id="rId26"/>
    <p:sldId id="334" r:id="rId27"/>
    <p:sldId id="333" r:id="rId28"/>
    <p:sldId id="360" r:id="rId29"/>
    <p:sldId id="361" r:id="rId30"/>
    <p:sldId id="338" r:id="rId31"/>
    <p:sldId id="339" r:id="rId32"/>
    <p:sldId id="364" r:id="rId33"/>
    <p:sldId id="358" r:id="rId34"/>
    <p:sldId id="326" r:id="rId35"/>
    <p:sldId id="324" r:id="rId36"/>
    <p:sldId id="330" r:id="rId37"/>
    <p:sldId id="969" r:id="rId38"/>
    <p:sldId id="970" r:id="rId39"/>
    <p:sldId id="362" r:id="rId40"/>
    <p:sldId id="36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7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15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BCC5E-03C6-4187-8A86-6FDA53106A9F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D05A0-A842-4BA1-B6CD-F3EEF11C5D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312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48DF7-366C-49F2-A065-58FAA38B924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962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150 km </a:t>
            </a:r>
            <a:r>
              <a:rPr lang="sv-SE" dirty="0" err="1"/>
              <a:t>baselines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sites. Full </a:t>
            </a:r>
            <a:r>
              <a:rPr lang="sv-SE" dirty="0" err="1"/>
              <a:t>state</a:t>
            </a:r>
            <a:r>
              <a:rPr lang="sv-SE" dirty="0"/>
              <a:t> </a:t>
            </a:r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meteors</a:t>
            </a:r>
            <a:r>
              <a:rPr lang="sv-SE" baseline="0" dirty="0"/>
              <a:t> and space </a:t>
            </a:r>
            <a:r>
              <a:rPr lang="sv-SE" baseline="0" dirty="0" err="1"/>
              <a:t>debris</a:t>
            </a:r>
            <a:r>
              <a:rPr lang="sv-SE" baseline="0" dirty="0"/>
              <a:t> </a:t>
            </a:r>
            <a:r>
              <a:rPr lang="sv-SE" baseline="0" dirty="0" err="1"/>
              <a:t>already</a:t>
            </a:r>
            <a:r>
              <a:rPr lang="sv-SE" baseline="0" dirty="0"/>
              <a:t> from </a:t>
            </a:r>
            <a:r>
              <a:rPr lang="sv-SE" baseline="0" dirty="0" err="1"/>
              <a:t>single</a:t>
            </a:r>
            <a:r>
              <a:rPr lang="sv-SE" baseline="0" dirty="0"/>
              <a:t> </a:t>
            </a:r>
            <a:r>
              <a:rPr lang="sv-SE" baseline="0" dirty="0" err="1"/>
              <a:t>measurement</a:t>
            </a:r>
            <a:r>
              <a:rPr lang="sv-SE" baseline="0" dirty="0"/>
              <a:t> </a:t>
            </a:r>
            <a:r>
              <a:rPr lang="sv-SE" baseline="0" dirty="0" err="1"/>
              <a:t>points</a:t>
            </a:r>
            <a:r>
              <a:rPr lang="sv-SE" baseline="0" dirty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0E330-DB8B-4815-8484-3D53D89264F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963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baseline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called</a:t>
            </a:r>
            <a:r>
              <a:rPr lang="sv-SE" dirty="0"/>
              <a:t> EISCAT_3D </a:t>
            </a:r>
            <a:r>
              <a:rPr lang="sv-SE" dirty="0" err="1"/>
              <a:t>stage</a:t>
            </a:r>
            <a:r>
              <a:rPr lang="sv-SE" dirty="0"/>
              <a:t> 1 is a </a:t>
            </a:r>
            <a:r>
              <a:rPr lang="sv-SE" dirty="0" err="1"/>
              <a:t>tristatic</a:t>
            </a:r>
            <a:r>
              <a:rPr lang="sv-SE" baseline="0" dirty="0"/>
              <a:t> system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20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baseline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called</a:t>
            </a:r>
            <a:r>
              <a:rPr lang="sv-SE" dirty="0"/>
              <a:t> EISCAT_3D </a:t>
            </a:r>
            <a:r>
              <a:rPr lang="sv-SE" dirty="0" err="1"/>
              <a:t>stage</a:t>
            </a:r>
            <a:r>
              <a:rPr lang="sv-SE" dirty="0"/>
              <a:t> 1 is a </a:t>
            </a:r>
            <a:r>
              <a:rPr lang="sv-SE" dirty="0" err="1"/>
              <a:t>tristatic</a:t>
            </a:r>
            <a:r>
              <a:rPr lang="sv-SE" baseline="0" dirty="0"/>
              <a:t> system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baseline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called</a:t>
            </a:r>
            <a:r>
              <a:rPr lang="sv-SE" dirty="0"/>
              <a:t> EISCAT_3D </a:t>
            </a:r>
            <a:r>
              <a:rPr lang="sv-SE" dirty="0" err="1"/>
              <a:t>stage</a:t>
            </a:r>
            <a:r>
              <a:rPr lang="sv-SE" dirty="0"/>
              <a:t> 1 is a </a:t>
            </a:r>
            <a:r>
              <a:rPr lang="sv-SE" dirty="0" err="1"/>
              <a:t>tristatic</a:t>
            </a:r>
            <a:r>
              <a:rPr lang="sv-SE" baseline="0" dirty="0"/>
              <a:t> system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99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48DF7-366C-49F2-A065-58FAA38B924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45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MAARSY</a:t>
            </a:r>
          </a:p>
          <a:p>
            <a:pPr>
              <a:defRPr/>
            </a:pPr>
            <a:r>
              <a:rPr lang="de-DE" dirty="0"/>
              <a:t>-  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phased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 </a:t>
            </a:r>
            <a:r>
              <a:rPr lang="de-DE" dirty="0" err="1"/>
              <a:t>antenna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-  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antenna</a:t>
            </a:r>
            <a:r>
              <a:rPr lang="de-DE" dirty="0"/>
              <a:t> </a:t>
            </a:r>
            <a:r>
              <a:rPr lang="de-DE" dirty="0" err="1"/>
              <a:t>freely</a:t>
            </a:r>
            <a:r>
              <a:rPr lang="de-DE" dirty="0"/>
              <a:t> </a:t>
            </a:r>
            <a:r>
              <a:rPr lang="de-DE" dirty="0" err="1"/>
              <a:t>adjustable</a:t>
            </a:r>
            <a:r>
              <a:rPr lang="de-DE" dirty="0"/>
              <a:t> in </a:t>
            </a:r>
            <a:r>
              <a:rPr lang="de-DE" dirty="0" err="1"/>
              <a:t>frequency</a:t>
            </a:r>
            <a:r>
              <a:rPr lang="de-DE" dirty="0"/>
              <a:t>, power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 multi-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reciever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high </a:t>
            </a:r>
            <a:r>
              <a:rPr lang="de-DE" dirty="0" err="1"/>
              <a:t>flexibility</a:t>
            </a:r>
            <a:r>
              <a:rPr lang="de-DE" dirty="0"/>
              <a:t> on </a:t>
            </a:r>
            <a:r>
              <a:rPr lang="de-DE" dirty="0" err="1"/>
              <a:t>reception</a:t>
            </a:r>
            <a:endParaRPr lang="de-DE" dirty="0"/>
          </a:p>
          <a:p>
            <a:pPr marL="171450" indent="-171450">
              <a:buFontTx/>
              <a:buChar char="-"/>
              <a:defRPr/>
            </a:pPr>
            <a:endParaRPr lang="en-GB" dirty="0"/>
          </a:p>
        </p:txBody>
      </p:sp>
      <p:sp>
        <p:nvSpPr>
          <p:cNvPr id="13316" name="Kopfzeilenplatzhalt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SWARM USER Meeting</a:t>
            </a:r>
          </a:p>
        </p:txBody>
      </p:sp>
    </p:spTree>
    <p:extLst>
      <p:ext uri="{BB962C8B-B14F-4D97-AF65-F5344CB8AC3E}">
        <p14:creationId xmlns:p14="http://schemas.microsoft.com/office/powerpoint/2010/main" val="98352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To </a:t>
            </a:r>
            <a:r>
              <a:rPr lang="sv-SE" baseline="0" dirty="0" err="1"/>
              <a:t>put</a:t>
            </a:r>
            <a:r>
              <a:rPr lang="sv-SE" baseline="0" dirty="0"/>
              <a:t> the </a:t>
            </a:r>
            <a:r>
              <a:rPr lang="sv-SE" baseline="0" dirty="0" err="1"/>
              <a:t>project</a:t>
            </a:r>
            <a:r>
              <a:rPr lang="sv-SE" baseline="0" dirty="0"/>
              <a:t> </a:t>
            </a:r>
            <a:r>
              <a:rPr lang="sv-SE" baseline="0" dirty="0" err="1"/>
              <a:t>into</a:t>
            </a:r>
            <a:r>
              <a:rPr lang="sv-SE" baseline="0" dirty="0"/>
              <a:t> </a:t>
            </a:r>
            <a:r>
              <a:rPr lang="sv-SE" baseline="0" dirty="0" err="1"/>
              <a:t>context</a:t>
            </a:r>
            <a:r>
              <a:rPr lang="sv-SE" baseline="0" dirty="0"/>
              <a:t> </a:t>
            </a:r>
            <a:r>
              <a:rPr lang="sv-SE" baseline="0" dirty="0" err="1"/>
              <a:t>lets</a:t>
            </a:r>
            <a:r>
              <a:rPr lang="sv-SE" baseline="0" dirty="0"/>
              <a:t> </a:t>
            </a:r>
            <a:r>
              <a:rPr lang="sv-SE" baseline="0" dirty="0" err="1"/>
              <a:t>first</a:t>
            </a:r>
            <a:r>
              <a:rPr lang="sv-SE" baseline="0" dirty="0"/>
              <a:t> go back to </a:t>
            </a:r>
            <a:r>
              <a:rPr lang="sv-SE" baseline="0" dirty="0" err="1"/>
              <a:t>where</a:t>
            </a:r>
            <a:r>
              <a:rPr lang="sv-SE" baseline="0" dirty="0"/>
              <a:t> it </a:t>
            </a:r>
            <a:r>
              <a:rPr lang="sv-SE" baseline="0" dirty="0" err="1"/>
              <a:t>started</a:t>
            </a:r>
            <a:r>
              <a:rPr lang="sv-SE" baseline="0" dirty="0"/>
              <a:t>.</a:t>
            </a:r>
          </a:p>
          <a:p>
            <a:endParaRPr lang="sv-SE" baseline="0" dirty="0"/>
          </a:p>
          <a:p>
            <a:r>
              <a:rPr lang="sv-SE" baseline="0" dirty="0"/>
              <a:t>In the </a:t>
            </a:r>
            <a:r>
              <a:rPr lang="sv-SE" baseline="0" dirty="0" err="1"/>
              <a:t>sixties</a:t>
            </a:r>
            <a:r>
              <a:rPr lang="sv-SE" baseline="0" dirty="0"/>
              <a:t> Sweden, </a:t>
            </a:r>
            <a:r>
              <a:rPr lang="sv-SE" baseline="0" dirty="0" err="1"/>
              <a:t>Norway</a:t>
            </a:r>
            <a:r>
              <a:rPr lang="sv-SE" baseline="0" dirty="0"/>
              <a:t>, Finland, UK, </a:t>
            </a:r>
            <a:r>
              <a:rPr lang="sv-SE" baseline="0" dirty="0" err="1"/>
              <a:t>Germany</a:t>
            </a:r>
            <a:r>
              <a:rPr lang="sv-SE" baseline="0" dirty="0"/>
              <a:t> and </a:t>
            </a:r>
            <a:r>
              <a:rPr lang="sv-SE" baseline="0" dirty="0" err="1"/>
              <a:t>France</a:t>
            </a:r>
            <a:r>
              <a:rPr lang="sv-SE" baseline="0" dirty="0"/>
              <a:t> </a:t>
            </a:r>
            <a:r>
              <a:rPr lang="sv-SE" baseline="0" dirty="0" err="1"/>
              <a:t>conducted</a:t>
            </a:r>
            <a:r>
              <a:rPr lang="sv-SE" baseline="0" dirty="0"/>
              <a:t> a </a:t>
            </a:r>
            <a:r>
              <a:rPr lang="sv-SE" baseline="0" dirty="0" err="1"/>
              <a:t>feasibility</a:t>
            </a:r>
            <a:r>
              <a:rPr lang="sv-SE" baseline="0" dirty="0"/>
              <a:t> </a:t>
            </a:r>
            <a:r>
              <a:rPr lang="sv-SE" baseline="0" dirty="0" err="1"/>
              <a:t>study</a:t>
            </a:r>
            <a:r>
              <a:rPr lang="sv-SE" baseline="0" dirty="0"/>
              <a:t> </a:t>
            </a:r>
            <a:r>
              <a:rPr lang="sv-SE" baseline="0" dirty="0" err="1"/>
              <a:t>which</a:t>
            </a:r>
            <a:r>
              <a:rPr lang="sv-SE" baseline="0" dirty="0"/>
              <a:t> </a:t>
            </a:r>
            <a:r>
              <a:rPr lang="sv-SE" baseline="0" dirty="0" err="1"/>
              <a:t>was</a:t>
            </a:r>
            <a:r>
              <a:rPr lang="sv-SE" baseline="0" dirty="0"/>
              <a:t> </a:t>
            </a:r>
            <a:r>
              <a:rPr lang="sv-SE" baseline="0" dirty="0" err="1"/>
              <a:t>published</a:t>
            </a:r>
            <a:r>
              <a:rPr lang="sv-SE" baseline="0" dirty="0"/>
              <a:t> in 1971. The </a:t>
            </a:r>
            <a:r>
              <a:rPr lang="sv-SE" baseline="0" dirty="0" err="1"/>
              <a:t>goal</a:t>
            </a:r>
            <a:r>
              <a:rPr lang="sv-SE" baseline="0" dirty="0"/>
              <a:t> </a:t>
            </a:r>
            <a:r>
              <a:rPr lang="sv-SE" baseline="0" dirty="0" err="1"/>
              <a:t>was</a:t>
            </a:r>
            <a:r>
              <a:rPr lang="sv-SE" baseline="0" dirty="0"/>
              <a:t> to </a:t>
            </a:r>
            <a:r>
              <a:rPr lang="sv-SE" baseline="0" dirty="0" err="1"/>
              <a:t>find</a:t>
            </a:r>
            <a:r>
              <a:rPr lang="sv-SE" baseline="0" dirty="0"/>
              <a:t> an international </a:t>
            </a:r>
            <a:r>
              <a:rPr lang="sv-SE" baseline="0" dirty="0" err="1"/>
              <a:t>agreement</a:t>
            </a:r>
            <a:r>
              <a:rPr lang="sv-SE" baseline="0" dirty="0"/>
              <a:t> to </a:t>
            </a:r>
            <a:r>
              <a:rPr lang="sv-SE" baseline="0" dirty="0" err="1"/>
              <a:t>construct</a:t>
            </a:r>
            <a:r>
              <a:rPr lang="sv-SE" baseline="0" dirty="0"/>
              <a:t> an </a:t>
            </a:r>
            <a:r>
              <a:rPr lang="sv-SE" baseline="0" dirty="0" err="1"/>
              <a:t>incoherent</a:t>
            </a:r>
            <a:r>
              <a:rPr lang="sv-SE" baseline="0" dirty="0"/>
              <a:t> </a:t>
            </a:r>
            <a:r>
              <a:rPr lang="sv-SE" baseline="0" dirty="0" err="1"/>
              <a:t>scatter</a:t>
            </a:r>
            <a:r>
              <a:rPr lang="sv-SE" baseline="0" dirty="0"/>
              <a:t> radar in the </a:t>
            </a:r>
            <a:r>
              <a:rPr lang="sv-SE" baseline="0" dirty="0" err="1"/>
              <a:t>auroral</a:t>
            </a:r>
            <a:r>
              <a:rPr lang="sv-SE" baseline="0" dirty="0"/>
              <a:t> </a:t>
            </a:r>
            <a:r>
              <a:rPr lang="sv-SE" baseline="0" dirty="0" err="1"/>
              <a:t>zone</a:t>
            </a:r>
            <a:r>
              <a:rPr lang="sv-SE" baseline="0" dirty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3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It </a:t>
            </a:r>
            <a:r>
              <a:rPr lang="sv-SE" dirty="0" err="1"/>
              <a:t>took</a:t>
            </a:r>
            <a:r>
              <a:rPr lang="sv-SE" dirty="0"/>
              <a:t> </a:t>
            </a:r>
            <a:r>
              <a:rPr lang="sv-SE" dirty="0" err="1"/>
              <a:t>five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to </a:t>
            </a:r>
            <a:r>
              <a:rPr lang="sv-SE" dirty="0" err="1"/>
              <a:t>reach</a:t>
            </a:r>
            <a:r>
              <a:rPr lang="sv-SE" baseline="0" dirty="0"/>
              <a:t> a </a:t>
            </a:r>
            <a:r>
              <a:rPr lang="sv-SE" baseline="0" dirty="0" err="1"/>
              <a:t>funding</a:t>
            </a:r>
            <a:r>
              <a:rPr lang="sv-SE" baseline="0" dirty="0"/>
              <a:t> </a:t>
            </a:r>
            <a:r>
              <a:rPr lang="sv-SE" baseline="0" dirty="0" err="1"/>
              <a:t>agreement</a:t>
            </a:r>
            <a:r>
              <a:rPr lang="sv-SE" baseline="0" dirty="0"/>
              <a:t>. EISCAT </a:t>
            </a:r>
            <a:r>
              <a:rPr lang="sv-SE" baseline="0" dirty="0" err="1"/>
              <a:t>was</a:t>
            </a:r>
            <a:r>
              <a:rPr lang="sv-SE" baseline="0" dirty="0"/>
              <a:t> </a:t>
            </a:r>
            <a:r>
              <a:rPr lang="sv-SE" baseline="0" dirty="0" err="1"/>
              <a:t>registered</a:t>
            </a:r>
            <a:r>
              <a:rPr lang="sv-SE" baseline="0" dirty="0"/>
              <a:t> as a non-profit </a:t>
            </a:r>
            <a:r>
              <a:rPr lang="sv-SE" baseline="0" dirty="0" err="1"/>
              <a:t>organization</a:t>
            </a:r>
            <a:r>
              <a:rPr lang="sv-SE" baseline="0" dirty="0"/>
              <a:t> in Sweden in 1976 </a:t>
            </a:r>
            <a:r>
              <a:rPr lang="sv-SE" baseline="0" dirty="0" err="1"/>
              <a:t>with</a:t>
            </a:r>
            <a:r>
              <a:rPr lang="sv-SE" baseline="0" dirty="0"/>
              <a:t> a council </a:t>
            </a:r>
            <a:r>
              <a:rPr lang="sv-SE" baseline="0" dirty="0" err="1"/>
              <a:t>of</a:t>
            </a:r>
            <a:r>
              <a:rPr lang="sv-SE" baseline="0" dirty="0"/>
              <a:t> representatives from the </a:t>
            </a:r>
            <a:r>
              <a:rPr lang="sv-SE" baseline="0" dirty="0" err="1"/>
              <a:t>six</a:t>
            </a:r>
            <a:r>
              <a:rPr lang="sv-SE" baseline="0" dirty="0"/>
              <a:t> </a:t>
            </a:r>
            <a:r>
              <a:rPr lang="sv-SE" baseline="0" dirty="0" err="1"/>
              <a:t>European</a:t>
            </a:r>
            <a:r>
              <a:rPr lang="sv-SE" baseline="0" dirty="0"/>
              <a:t> </a:t>
            </a:r>
            <a:r>
              <a:rPr lang="sv-SE" baseline="0" dirty="0" err="1"/>
              <a:t>countries</a:t>
            </a:r>
            <a:r>
              <a:rPr lang="sv-SE" baseline="0" dirty="0"/>
              <a:t>. It </a:t>
            </a:r>
            <a:r>
              <a:rPr lang="sv-SE" baseline="0" dirty="0" err="1"/>
              <a:t>took</a:t>
            </a:r>
            <a:r>
              <a:rPr lang="sv-SE" baseline="0" dirty="0"/>
              <a:t> </a:t>
            </a:r>
            <a:r>
              <a:rPr lang="sv-SE" baseline="0" dirty="0" err="1"/>
              <a:t>another</a:t>
            </a:r>
            <a:r>
              <a:rPr lang="sv-SE" baseline="0" dirty="0"/>
              <a:t> </a:t>
            </a:r>
            <a:r>
              <a:rPr lang="sv-SE" baseline="0" dirty="0" err="1"/>
              <a:t>five</a:t>
            </a:r>
            <a:r>
              <a:rPr lang="sv-SE" baseline="0" dirty="0"/>
              <a:t> </a:t>
            </a:r>
            <a:r>
              <a:rPr lang="sv-SE" baseline="0" dirty="0" err="1"/>
              <a:t>years</a:t>
            </a:r>
            <a:r>
              <a:rPr lang="sv-SE" baseline="0" dirty="0"/>
              <a:t> to </a:t>
            </a:r>
            <a:r>
              <a:rPr lang="sv-SE" baseline="0" dirty="0" err="1"/>
              <a:t>construct</a:t>
            </a:r>
            <a:r>
              <a:rPr lang="sv-SE" baseline="0" dirty="0"/>
              <a:t> the </a:t>
            </a:r>
            <a:r>
              <a:rPr lang="sv-SE" baseline="0" dirty="0" err="1"/>
              <a:t>first</a:t>
            </a:r>
            <a:r>
              <a:rPr lang="sv-SE" baseline="0" dirty="0"/>
              <a:t> radar system, the </a:t>
            </a:r>
            <a:r>
              <a:rPr lang="sv-SE" baseline="0" dirty="0" err="1"/>
              <a:t>tristatic</a:t>
            </a:r>
            <a:r>
              <a:rPr lang="sv-SE" baseline="0" dirty="0"/>
              <a:t> UHF radar </a:t>
            </a:r>
            <a:r>
              <a:rPr lang="sv-SE" baseline="0" dirty="0" err="1"/>
              <a:t>which</a:t>
            </a:r>
            <a:r>
              <a:rPr lang="sv-SE" baseline="0" dirty="0"/>
              <a:t> has </a:t>
            </a:r>
            <a:r>
              <a:rPr lang="sv-SE" baseline="0" dirty="0" err="1"/>
              <a:t>been</a:t>
            </a:r>
            <a:r>
              <a:rPr lang="sv-SE" baseline="0" dirty="0"/>
              <a:t> in operation </a:t>
            </a:r>
            <a:r>
              <a:rPr lang="sv-SE" baseline="0" dirty="0" err="1"/>
              <a:t>since</a:t>
            </a:r>
            <a:r>
              <a:rPr lang="sv-SE" baseline="0" dirty="0"/>
              <a:t> 1981.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2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87713" y="515938"/>
            <a:ext cx="3444875" cy="2582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2031" y="3271878"/>
            <a:ext cx="8016239" cy="30996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sv-SE" dirty="0" err="1"/>
              <a:t>More</a:t>
            </a:r>
            <a:r>
              <a:rPr lang="sv-SE" baseline="0" dirty="0"/>
              <a:t> radar systems </a:t>
            </a:r>
            <a:r>
              <a:rPr lang="sv-SE" baseline="0" dirty="0" err="1"/>
              <a:t>have</a:t>
            </a:r>
            <a:r>
              <a:rPr lang="sv-SE" baseline="0" dirty="0"/>
              <a:t> </a:t>
            </a:r>
            <a:r>
              <a:rPr lang="sv-SE" baseline="0" dirty="0" err="1"/>
              <a:t>been</a:t>
            </a:r>
            <a:r>
              <a:rPr lang="sv-SE" baseline="0" dirty="0"/>
              <a:t> </a:t>
            </a:r>
            <a:r>
              <a:rPr lang="sv-SE" baseline="0" dirty="0" err="1"/>
              <a:t>constructed</a:t>
            </a:r>
            <a:r>
              <a:rPr lang="sv-SE" baseline="0" dirty="0"/>
              <a:t> </a:t>
            </a:r>
            <a:r>
              <a:rPr lang="sv-SE" baseline="0" dirty="0" err="1"/>
              <a:t>along</a:t>
            </a:r>
            <a:r>
              <a:rPr lang="sv-SE" baseline="0" dirty="0"/>
              <a:t> the </a:t>
            </a:r>
            <a:r>
              <a:rPr lang="sv-SE" baseline="0" dirty="0" err="1"/>
              <a:t>way</a:t>
            </a:r>
            <a:r>
              <a:rPr lang="sv-SE" baseline="0" dirty="0"/>
              <a:t> and </a:t>
            </a:r>
            <a:r>
              <a:rPr lang="sv-SE" baseline="0" dirty="0" err="1"/>
              <a:t>this</a:t>
            </a:r>
            <a:r>
              <a:rPr lang="sv-SE" baseline="0" dirty="0"/>
              <a:t> is the set </a:t>
            </a:r>
            <a:r>
              <a:rPr lang="sv-SE" baseline="0" dirty="0" err="1"/>
              <a:t>of</a:t>
            </a:r>
            <a:r>
              <a:rPr lang="sv-SE" baseline="0" dirty="0"/>
              <a:t> radars </a:t>
            </a:r>
            <a:r>
              <a:rPr lang="sv-SE" baseline="0" dirty="0" err="1"/>
              <a:t>available</a:t>
            </a:r>
            <a:r>
              <a:rPr lang="sv-SE" baseline="0" dirty="0"/>
              <a:t> </a:t>
            </a:r>
            <a:r>
              <a:rPr lang="sv-SE" baseline="0" dirty="0" err="1"/>
              <a:t>today</a:t>
            </a:r>
            <a:r>
              <a:rPr lang="sv-SE" baseline="0" dirty="0"/>
              <a:t>. </a:t>
            </a:r>
            <a:r>
              <a:rPr lang="sv-SE" baseline="0" dirty="0" err="1"/>
              <a:t>Germany</a:t>
            </a:r>
            <a:r>
              <a:rPr lang="sv-SE" baseline="0" dirty="0"/>
              <a:t> and </a:t>
            </a:r>
            <a:r>
              <a:rPr lang="sv-SE" baseline="0" dirty="0" err="1"/>
              <a:t>France</a:t>
            </a:r>
            <a:r>
              <a:rPr lang="sv-SE" baseline="0" dirty="0"/>
              <a:t> </a:t>
            </a:r>
            <a:r>
              <a:rPr lang="sv-SE" baseline="0" dirty="0" err="1"/>
              <a:t>have</a:t>
            </a:r>
            <a:r>
              <a:rPr lang="sv-SE" baseline="0" dirty="0"/>
              <a:t> </a:t>
            </a:r>
            <a:r>
              <a:rPr lang="sv-SE" baseline="0" dirty="0" err="1"/>
              <a:t>left</a:t>
            </a:r>
            <a:r>
              <a:rPr lang="sv-SE" baseline="0" dirty="0"/>
              <a:t> the association </a:t>
            </a:r>
            <a:r>
              <a:rPr lang="sv-SE" baseline="0" dirty="0" err="1"/>
              <a:t>but</a:t>
            </a:r>
            <a:r>
              <a:rPr lang="sv-SE" baseline="0" dirty="0"/>
              <a:t> Japan and China </a:t>
            </a:r>
            <a:r>
              <a:rPr lang="sv-SE" baseline="0" dirty="0" err="1"/>
              <a:t>have</a:t>
            </a:r>
            <a:r>
              <a:rPr lang="sv-SE" baseline="0" dirty="0"/>
              <a:t> </a:t>
            </a:r>
            <a:r>
              <a:rPr lang="sv-SE" baseline="0" dirty="0" err="1"/>
              <a:t>joined</a:t>
            </a:r>
            <a:r>
              <a:rPr lang="sv-SE" baseline="0" dirty="0"/>
              <a:t>.</a:t>
            </a:r>
          </a:p>
          <a:p>
            <a:endParaRPr lang="sv-SE" baseline="0" dirty="0"/>
          </a:p>
          <a:p>
            <a:r>
              <a:rPr lang="sv-SE" baseline="0" dirty="0"/>
              <a:t>So it is </a:t>
            </a:r>
            <a:r>
              <a:rPr lang="sv-SE" baseline="0" dirty="0" err="1"/>
              <a:t>now</a:t>
            </a:r>
            <a:r>
              <a:rPr lang="sv-SE" baseline="0" dirty="0"/>
              <a:t> international </a:t>
            </a:r>
            <a:r>
              <a:rPr lang="sv-SE" baseline="0" dirty="0" err="1"/>
              <a:t>rather</a:t>
            </a:r>
            <a:r>
              <a:rPr lang="sv-SE" baseline="0" dirty="0"/>
              <a:t> </a:t>
            </a:r>
            <a:r>
              <a:rPr lang="sv-SE" baseline="0" dirty="0" err="1"/>
              <a:t>than</a:t>
            </a:r>
            <a:r>
              <a:rPr lang="sv-SE" baseline="0" dirty="0"/>
              <a:t> </a:t>
            </a:r>
            <a:r>
              <a:rPr lang="sv-SE" baseline="0" dirty="0" err="1"/>
              <a:t>European</a:t>
            </a:r>
            <a:r>
              <a:rPr lang="sv-SE" baseline="0" dirty="0"/>
              <a:t>. In addition to </a:t>
            </a:r>
            <a:r>
              <a:rPr lang="sv-SE" baseline="0" dirty="0" err="1"/>
              <a:t>associated</a:t>
            </a:r>
            <a:r>
              <a:rPr lang="sv-SE" baseline="0" dirty="0"/>
              <a:t> </a:t>
            </a:r>
            <a:r>
              <a:rPr lang="sv-SE" baseline="0" dirty="0" err="1"/>
              <a:t>countries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representatives in the council, </a:t>
            </a:r>
            <a:r>
              <a:rPr lang="sv-SE" baseline="0" dirty="0" err="1"/>
              <a:t>there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also</a:t>
            </a:r>
            <a:r>
              <a:rPr lang="sv-SE" baseline="0" dirty="0"/>
              <a:t> </a:t>
            </a:r>
            <a:r>
              <a:rPr lang="sv-SE" baseline="0" dirty="0" err="1"/>
              <a:t>affiliate</a:t>
            </a:r>
            <a:r>
              <a:rPr lang="sv-SE" baseline="0" dirty="0"/>
              <a:t> </a:t>
            </a:r>
            <a:r>
              <a:rPr lang="sv-SE" baseline="0" dirty="0" err="1"/>
              <a:t>institutes</a:t>
            </a:r>
            <a:r>
              <a:rPr lang="sv-SE" baseline="0" dirty="0"/>
              <a:t> in </a:t>
            </a:r>
            <a:r>
              <a:rPr lang="sv-SE" baseline="0" dirty="0" err="1"/>
              <a:t>France</a:t>
            </a:r>
            <a:r>
              <a:rPr lang="sv-SE" baseline="0" dirty="0"/>
              <a:t>, </a:t>
            </a:r>
            <a:r>
              <a:rPr lang="sv-SE" baseline="0" dirty="0" err="1"/>
              <a:t>Ukraine</a:t>
            </a:r>
            <a:r>
              <a:rPr lang="sv-SE" baseline="0" dirty="0"/>
              <a:t> and South Korea </a:t>
            </a:r>
            <a:r>
              <a:rPr lang="sv-SE" baseline="0" dirty="0" err="1"/>
              <a:t>that</a:t>
            </a:r>
            <a:r>
              <a:rPr lang="sv-SE" baseline="0" dirty="0"/>
              <a:t> </a:t>
            </a:r>
            <a:r>
              <a:rPr lang="sv-SE" baseline="0" dirty="0" err="1"/>
              <a:t>pay</a:t>
            </a:r>
            <a:r>
              <a:rPr lang="sv-SE" baseline="0" dirty="0"/>
              <a:t> for radar </a:t>
            </a:r>
            <a:r>
              <a:rPr lang="sv-SE" baseline="0" dirty="0" err="1"/>
              <a:t>time</a:t>
            </a:r>
            <a:r>
              <a:rPr lang="sv-SE" baseline="0" dirty="0"/>
              <a:t> </a:t>
            </a:r>
            <a:r>
              <a:rPr lang="sv-SE" baseline="0" dirty="0" err="1"/>
              <a:t>but</a:t>
            </a:r>
            <a:r>
              <a:rPr lang="sv-SE" baseline="0" dirty="0"/>
              <a:t> not for full </a:t>
            </a:r>
            <a:r>
              <a:rPr lang="sv-SE" baseline="0" dirty="0" err="1"/>
              <a:t>membership</a:t>
            </a:r>
            <a:r>
              <a:rPr lang="sv-SE" baseline="0" dirty="0"/>
              <a:t>. </a:t>
            </a:r>
          </a:p>
          <a:p>
            <a:endParaRPr lang="sv-SE" baseline="0" dirty="0"/>
          </a:p>
          <a:p>
            <a:r>
              <a:rPr lang="sv-SE" baseline="0" dirty="0"/>
              <a:t>The council </a:t>
            </a:r>
            <a:r>
              <a:rPr lang="sv-SE" baseline="0" dirty="0" err="1"/>
              <a:t>appoints</a:t>
            </a:r>
            <a:r>
              <a:rPr lang="sv-SE" baseline="0" dirty="0"/>
              <a:t> a director </a:t>
            </a:r>
            <a:r>
              <a:rPr lang="sv-SE" baseline="0" dirty="0" err="1"/>
              <a:t>who</a:t>
            </a:r>
            <a:r>
              <a:rPr lang="sv-SE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responsible for the facilities and the staff. The current director is Craig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Heinselman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who joined EISCAT in 2013, coming from SRI international in the US.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745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EISCAT </a:t>
            </a:r>
            <a:r>
              <a:rPr lang="sv-SE" dirty="0" err="1"/>
              <a:t>user</a:t>
            </a:r>
            <a:r>
              <a:rPr lang="sv-SE" baseline="0" dirty="0"/>
              <a:t> </a:t>
            </a:r>
            <a:r>
              <a:rPr lang="sv-SE" baseline="0" dirty="0" err="1"/>
              <a:t>community</a:t>
            </a:r>
            <a:r>
              <a:rPr lang="sv-SE" baseline="0" dirty="0"/>
              <a:t> is global. </a:t>
            </a:r>
            <a:r>
              <a:rPr lang="sv-SE" baseline="0" dirty="0" err="1"/>
              <a:t>Here</a:t>
            </a:r>
            <a:r>
              <a:rPr lang="sv-SE" baseline="0" dirty="0"/>
              <a:t> is a </a:t>
            </a:r>
            <a:r>
              <a:rPr lang="sv-SE" baseline="0" dirty="0" err="1"/>
              <a:t>map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the </a:t>
            </a:r>
            <a:r>
              <a:rPr lang="sv-SE" baseline="0" dirty="0" err="1"/>
              <a:t>users</a:t>
            </a:r>
            <a:r>
              <a:rPr lang="sv-SE" baseline="0" dirty="0"/>
              <a:t> over an </a:t>
            </a:r>
            <a:r>
              <a:rPr lang="sv-SE" baseline="0" dirty="0" err="1"/>
              <a:t>eight-year</a:t>
            </a:r>
            <a:r>
              <a:rPr lang="sv-SE" baseline="0" dirty="0"/>
              <a:t> period. In addition to </a:t>
            </a:r>
            <a:r>
              <a:rPr lang="sv-SE" baseline="0" dirty="0" err="1"/>
              <a:t>collaborating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scientists in the </a:t>
            </a:r>
            <a:r>
              <a:rPr lang="sv-SE" baseline="0" dirty="0" err="1"/>
              <a:t>member</a:t>
            </a:r>
            <a:r>
              <a:rPr lang="sv-SE" baseline="0" dirty="0"/>
              <a:t> </a:t>
            </a:r>
            <a:r>
              <a:rPr lang="sv-SE" baseline="0" dirty="0" err="1"/>
              <a:t>countries</a:t>
            </a:r>
            <a:r>
              <a:rPr lang="sv-SE" baseline="0" dirty="0"/>
              <a:t> to get </a:t>
            </a:r>
            <a:r>
              <a:rPr lang="sv-SE" baseline="0" dirty="0" err="1"/>
              <a:t>hold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special program data it is </a:t>
            </a:r>
            <a:r>
              <a:rPr lang="sv-SE" baseline="0" dirty="0" err="1"/>
              <a:t>possible</a:t>
            </a:r>
            <a:r>
              <a:rPr lang="sv-SE" baseline="0" dirty="0"/>
              <a:t> for </a:t>
            </a:r>
            <a:r>
              <a:rPr lang="sv-SE" baseline="0" dirty="0" err="1"/>
              <a:t>anyone</a:t>
            </a:r>
            <a:r>
              <a:rPr lang="sv-SE" baseline="0" dirty="0"/>
              <a:t> to </a:t>
            </a:r>
            <a:r>
              <a:rPr lang="sv-SE" baseline="0" dirty="0" err="1"/>
              <a:t>use</a:t>
            </a:r>
            <a:r>
              <a:rPr lang="sv-SE" baseline="0" dirty="0"/>
              <a:t> common program data </a:t>
            </a:r>
            <a:r>
              <a:rPr lang="sv-SE" baseline="0" dirty="0" err="1"/>
              <a:t>available</a:t>
            </a:r>
            <a:r>
              <a:rPr lang="sv-SE" baseline="0" dirty="0"/>
              <a:t> online and to </a:t>
            </a:r>
            <a:r>
              <a:rPr lang="sv-SE" baseline="0" dirty="0" err="1"/>
              <a:t>apply</a:t>
            </a:r>
            <a:r>
              <a:rPr lang="sv-SE" baseline="0" dirty="0"/>
              <a:t> for transnational access.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3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Plans for a new</a:t>
            </a:r>
            <a:r>
              <a:rPr lang="sv-SE" baseline="0" dirty="0"/>
              <a:t> system </a:t>
            </a:r>
            <a:r>
              <a:rPr lang="sv-SE" baseline="0" dirty="0" err="1"/>
              <a:t>started</a:t>
            </a:r>
            <a:r>
              <a:rPr lang="sv-SE" baseline="0" dirty="0"/>
              <a:t> </a:t>
            </a:r>
            <a:r>
              <a:rPr lang="sv-SE" baseline="0" dirty="0" err="1"/>
              <a:t>around</a:t>
            </a:r>
            <a:r>
              <a:rPr lang="sv-SE" baseline="0" dirty="0"/>
              <a:t> </a:t>
            </a:r>
            <a:r>
              <a:rPr lang="sv-SE" baseline="0" dirty="0" err="1"/>
              <a:t>twenty</a:t>
            </a:r>
            <a:r>
              <a:rPr lang="sv-SE" baseline="0" dirty="0"/>
              <a:t> </a:t>
            </a:r>
            <a:r>
              <a:rPr lang="sv-SE" baseline="0" dirty="0" err="1"/>
              <a:t>years</a:t>
            </a:r>
            <a:r>
              <a:rPr lang="sv-SE" baseline="0" dirty="0"/>
              <a:t> </a:t>
            </a:r>
            <a:r>
              <a:rPr lang="sv-SE" baseline="0" dirty="0" err="1"/>
              <a:t>ago</a:t>
            </a:r>
            <a:r>
              <a:rPr lang="sv-SE" baseline="0" dirty="0"/>
              <a:t> In 2004 EISCAT </a:t>
            </a:r>
            <a:r>
              <a:rPr lang="sv-SE" baseline="0" dirty="0" err="1"/>
              <a:t>started</a:t>
            </a:r>
            <a:r>
              <a:rPr lang="sv-SE" baseline="0" dirty="0"/>
              <a:t> an EU </a:t>
            </a:r>
            <a:r>
              <a:rPr lang="sv-SE" baseline="0" dirty="0" err="1"/>
              <a:t>funded</a:t>
            </a:r>
            <a:r>
              <a:rPr lang="sv-SE" baseline="0" dirty="0"/>
              <a:t> Design </a:t>
            </a:r>
            <a:r>
              <a:rPr lang="sv-SE" baseline="0" dirty="0" err="1"/>
              <a:t>Study</a:t>
            </a:r>
            <a:r>
              <a:rPr lang="sv-SE" baseline="0" dirty="0"/>
              <a:t> </a:t>
            </a:r>
            <a:r>
              <a:rPr lang="sv-SE" baseline="0" dirty="0" err="1"/>
              <a:t>together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the </a:t>
            </a:r>
            <a:r>
              <a:rPr lang="sv-SE" baseline="0" dirty="0" err="1"/>
              <a:t>user</a:t>
            </a:r>
            <a:r>
              <a:rPr lang="sv-SE" baseline="0" dirty="0"/>
              <a:t> </a:t>
            </a:r>
            <a:r>
              <a:rPr lang="sv-SE" baseline="0" dirty="0" err="1"/>
              <a:t>community</a:t>
            </a:r>
            <a:r>
              <a:rPr lang="sv-SE" baseline="0" dirty="0"/>
              <a:t> to </a:t>
            </a:r>
            <a:r>
              <a:rPr lang="sv-SE" baseline="0" dirty="0" err="1"/>
              <a:t>define</a:t>
            </a:r>
            <a:r>
              <a:rPr lang="sv-SE" baseline="0" dirty="0"/>
              <a:t> the </a:t>
            </a:r>
            <a:r>
              <a:rPr lang="sv-SE" baseline="0" dirty="0" err="1"/>
              <a:t>baseline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a new radar. The radar </a:t>
            </a:r>
            <a:r>
              <a:rPr lang="sv-SE" baseline="0" dirty="0" err="1"/>
              <a:t>was</a:t>
            </a:r>
            <a:r>
              <a:rPr lang="sv-SE" baseline="0" dirty="0"/>
              <a:t> </a:t>
            </a:r>
            <a:r>
              <a:rPr lang="sv-SE" baseline="0" dirty="0" err="1"/>
              <a:t>named</a:t>
            </a:r>
            <a:r>
              <a:rPr lang="sv-SE" baseline="0" dirty="0"/>
              <a:t> EISCAT_3D. In 2008 the </a:t>
            </a:r>
            <a:r>
              <a:rPr lang="sv-SE" baseline="0" dirty="0" err="1"/>
              <a:t>project</a:t>
            </a:r>
            <a:r>
              <a:rPr lang="sv-SE" baseline="0" dirty="0"/>
              <a:t> </a:t>
            </a:r>
            <a:r>
              <a:rPr lang="sv-SE" baseline="0" dirty="0" err="1"/>
              <a:t>was</a:t>
            </a:r>
            <a:r>
              <a:rPr lang="sv-SE" baseline="0" dirty="0"/>
              <a:t> </a:t>
            </a:r>
            <a:r>
              <a:rPr lang="sv-SE" baseline="0" dirty="0" err="1"/>
              <a:t>selected</a:t>
            </a:r>
            <a:r>
              <a:rPr lang="sv-SE" baseline="0" dirty="0"/>
              <a:t> for </a:t>
            </a:r>
            <a:r>
              <a:rPr lang="sv-SE" baseline="0" dirty="0" err="1"/>
              <a:t>inclusion</a:t>
            </a:r>
            <a:r>
              <a:rPr lang="sv-SE" baseline="0" dirty="0"/>
              <a:t> on the </a:t>
            </a:r>
            <a:r>
              <a:rPr lang="sv-SE" baseline="0" dirty="0" err="1"/>
              <a:t>European</a:t>
            </a:r>
            <a:r>
              <a:rPr lang="sv-SE" baseline="0" dirty="0"/>
              <a:t> </a:t>
            </a:r>
            <a:r>
              <a:rPr lang="sv-SE" baseline="0" dirty="0" err="1"/>
              <a:t>Strategy</a:t>
            </a:r>
            <a:r>
              <a:rPr lang="sv-SE" baseline="0" dirty="0"/>
              <a:t> Forum </a:t>
            </a:r>
            <a:r>
              <a:rPr lang="sv-SE" baseline="0" dirty="0" err="1"/>
              <a:t>Roadmap</a:t>
            </a:r>
            <a:r>
              <a:rPr lang="sv-SE" baseline="0" dirty="0"/>
              <a:t> to Research </a:t>
            </a:r>
            <a:r>
              <a:rPr lang="sv-SE" baseline="0" dirty="0" err="1"/>
              <a:t>Infrastructure</a:t>
            </a:r>
            <a:r>
              <a:rPr lang="sv-SE" baseline="0" dirty="0"/>
              <a:t> </a:t>
            </a:r>
            <a:r>
              <a:rPr lang="sv-SE" baseline="0" dirty="0" err="1"/>
              <a:t>where</a:t>
            </a:r>
            <a:r>
              <a:rPr lang="sv-SE" baseline="0" dirty="0"/>
              <a:t> it has </a:t>
            </a:r>
            <a:r>
              <a:rPr lang="sv-SE" baseline="0" dirty="0" err="1"/>
              <a:t>been</a:t>
            </a:r>
            <a:r>
              <a:rPr lang="sv-SE" baseline="0" dirty="0"/>
              <a:t> </a:t>
            </a:r>
            <a:r>
              <a:rPr lang="sv-SE" baseline="0" dirty="0" err="1"/>
              <a:t>since</a:t>
            </a:r>
            <a:r>
              <a:rPr lang="sv-SE" baseline="0" dirty="0"/>
              <a:t>. </a:t>
            </a:r>
            <a:r>
              <a:rPr lang="sv-SE" baseline="0" dirty="0" err="1"/>
              <a:t>This</a:t>
            </a:r>
            <a:r>
              <a:rPr lang="sv-SE" baseline="0" dirty="0"/>
              <a:t> has </a:t>
            </a:r>
            <a:r>
              <a:rPr lang="sv-SE" baseline="0" dirty="0" err="1"/>
              <a:t>enabled</a:t>
            </a:r>
            <a:r>
              <a:rPr lang="sv-SE" baseline="0" dirty="0"/>
              <a:t> </a:t>
            </a:r>
            <a:r>
              <a:rPr lang="sv-SE" baseline="0" dirty="0" err="1"/>
              <a:t>further</a:t>
            </a:r>
            <a:r>
              <a:rPr lang="sv-SE" baseline="0" dirty="0"/>
              <a:t> EU </a:t>
            </a:r>
            <a:r>
              <a:rPr lang="sv-SE" baseline="0" dirty="0" err="1"/>
              <a:t>funding</a:t>
            </a:r>
            <a:r>
              <a:rPr lang="sv-SE" baseline="0" dirty="0"/>
              <a:t> to </a:t>
            </a:r>
            <a:r>
              <a:rPr lang="sv-SE" baseline="0" dirty="0" err="1"/>
              <a:t>develop</a:t>
            </a:r>
            <a:r>
              <a:rPr lang="sv-SE" baseline="0" dirty="0"/>
              <a:t> the </a:t>
            </a:r>
            <a:r>
              <a:rPr lang="sv-SE" baseline="0" dirty="0" err="1"/>
              <a:t>concept</a:t>
            </a:r>
            <a:r>
              <a:rPr lang="sv-SE" baseline="0" dirty="0"/>
              <a:t>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9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 the </a:t>
            </a:r>
            <a:r>
              <a:rPr lang="sv-SE" dirty="0" err="1"/>
              <a:t>meantime</a:t>
            </a:r>
            <a:r>
              <a:rPr lang="sv-SE" dirty="0"/>
              <a:t> the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communities</a:t>
            </a:r>
            <a:r>
              <a:rPr lang="sv-SE" baseline="0" dirty="0"/>
              <a:t> in </a:t>
            </a:r>
            <a:r>
              <a:rPr lang="sv-SE" baseline="0" dirty="0" err="1"/>
              <a:t>several</a:t>
            </a:r>
            <a:r>
              <a:rPr lang="sv-SE" baseline="0" dirty="0"/>
              <a:t> </a:t>
            </a:r>
            <a:r>
              <a:rPr lang="sv-SE" baseline="0" dirty="0" err="1"/>
              <a:t>of</a:t>
            </a:r>
            <a:r>
              <a:rPr lang="sv-SE" baseline="0" dirty="0"/>
              <a:t> the </a:t>
            </a:r>
            <a:r>
              <a:rPr lang="sv-SE" baseline="0" dirty="0" err="1"/>
              <a:t>member</a:t>
            </a:r>
            <a:r>
              <a:rPr lang="sv-SE" baseline="0" dirty="0"/>
              <a:t> </a:t>
            </a:r>
            <a:r>
              <a:rPr lang="sv-SE" baseline="0" dirty="0" err="1"/>
              <a:t>countries</a:t>
            </a:r>
            <a:r>
              <a:rPr lang="sv-SE" baseline="0" dirty="0"/>
              <a:t> </a:t>
            </a:r>
            <a:r>
              <a:rPr lang="sv-SE" baseline="0" dirty="0" err="1"/>
              <a:t>applied</a:t>
            </a:r>
            <a:r>
              <a:rPr lang="sv-SE" baseline="0" dirty="0"/>
              <a:t> for national </a:t>
            </a:r>
            <a:r>
              <a:rPr lang="sv-SE" baseline="0" dirty="0" err="1"/>
              <a:t>funding</a:t>
            </a:r>
            <a:r>
              <a:rPr lang="sv-SE" baseline="0" dirty="0"/>
              <a:t> to the </a:t>
            </a:r>
            <a:r>
              <a:rPr lang="sv-SE" baseline="0" dirty="0" err="1"/>
              <a:t>construction</a:t>
            </a:r>
            <a:r>
              <a:rPr lang="sv-SE" baseline="0" dirty="0"/>
              <a:t>. </a:t>
            </a:r>
            <a:r>
              <a:rPr lang="sv-SE" baseline="0" dirty="0" err="1"/>
              <a:t>There</a:t>
            </a:r>
            <a:r>
              <a:rPr lang="sv-SE" baseline="0" dirty="0"/>
              <a:t> </a:t>
            </a:r>
            <a:r>
              <a:rPr lang="sv-SE" baseline="0" dirty="0" err="1"/>
              <a:t>are</a:t>
            </a:r>
            <a:r>
              <a:rPr lang="sv-SE" baseline="0" dirty="0"/>
              <a:t> </a:t>
            </a:r>
            <a:r>
              <a:rPr lang="sv-SE" baseline="0" dirty="0" err="1"/>
              <a:t>annual</a:t>
            </a:r>
            <a:r>
              <a:rPr lang="sv-SE" baseline="0" dirty="0"/>
              <a:t> </a:t>
            </a:r>
            <a:r>
              <a:rPr lang="sv-SE" baseline="0" dirty="0" err="1"/>
              <a:t>User</a:t>
            </a:r>
            <a:r>
              <a:rPr lang="sv-SE" baseline="0" dirty="0"/>
              <a:t> Meetings in Uppsala </a:t>
            </a:r>
            <a:r>
              <a:rPr lang="sv-SE" baseline="0" dirty="0" err="1"/>
              <a:t>every</a:t>
            </a:r>
            <a:r>
              <a:rPr lang="sv-SE" baseline="0" dirty="0"/>
              <a:t> May </a:t>
            </a:r>
            <a:r>
              <a:rPr lang="sv-SE" baseline="0" dirty="0" err="1"/>
              <a:t>Especially</a:t>
            </a:r>
            <a:r>
              <a:rPr lang="sv-SE" baseline="0" dirty="0"/>
              <a:t> 2013 and 2014 </a:t>
            </a:r>
            <a:r>
              <a:rPr lang="sv-SE" baseline="0" dirty="0" err="1"/>
              <a:t>were</a:t>
            </a:r>
            <a:r>
              <a:rPr lang="sv-SE" baseline="0" dirty="0"/>
              <a:t> </a:t>
            </a:r>
            <a:r>
              <a:rPr lang="sv-SE" baseline="0" dirty="0" err="1"/>
              <a:t>important</a:t>
            </a:r>
            <a:r>
              <a:rPr lang="sv-SE" baseline="0" dirty="0"/>
              <a:t> to </a:t>
            </a:r>
            <a:r>
              <a:rPr lang="sv-SE" baseline="0" dirty="0" err="1"/>
              <a:t>reach</a:t>
            </a:r>
            <a:r>
              <a:rPr lang="sv-SE" baseline="0" dirty="0"/>
              <a:t> consensus </a:t>
            </a:r>
            <a:r>
              <a:rPr lang="sv-SE" baseline="0" dirty="0" err="1"/>
              <a:t>between</a:t>
            </a:r>
            <a:r>
              <a:rPr lang="sv-SE" baseline="0" dirty="0"/>
              <a:t> the </a:t>
            </a:r>
            <a:r>
              <a:rPr lang="sv-SE" baseline="0" dirty="0" err="1"/>
              <a:t>countries</a:t>
            </a:r>
            <a:r>
              <a:rPr lang="sv-SE" baseline="0" dirty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3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baseline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called</a:t>
            </a:r>
            <a:r>
              <a:rPr lang="sv-SE" dirty="0"/>
              <a:t> EISCAT_3D </a:t>
            </a:r>
            <a:r>
              <a:rPr lang="sv-SE" dirty="0" err="1"/>
              <a:t>stage</a:t>
            </a:r>
            <a:r>
              <a:rPr lang="sv-SE" dirty="0"/>
              <a:t> 1 is a </a:t>
            </a:r>
            <a:r>
              <a:rPr lang="sv-SE" dirty="0" err="1"/>
              <a:t>tristatic</a:t>
            </a:r>
            <a:r>
              <a:rPr lang="sv-SE" baseline="0" dirty="0"/>
              <a:t> system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0E330-DB8B-4815-8484-3D53D89264F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56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For space </a:t>
            </a:r>
            <a:r>
              <a:rPr lang="sv-SE" dirty="0" err="1"/>
              <a:t>debris</a:t>
            </a:r>
            <a:r>
              <a:rPr lang="sv-SE" dirty="0"/>
              <a:t> </a:t>
            </a:r>
            <a:r>
              <a:rPr lang="sv-SE" dirty="0" err="1"/>
              <a:t>measurments</a:t>
            </a:r>
            <a:r>
              <a:rPr lang="sv-SE" dirty="0"/>
              <a:t>, </a:t>
            </a:r>
            <a:r>
              <a:rPr lang="sv-SE" dirty="0" err="1"/>
              <a:t>ionospheric</a:t>
            </a:r>
            <a:r>
              <a:rPr lang="sv-SE" baseline="0" dirty="0"/>
              <a:t> </a:t>
            </a:r>
            <a:r>
              <a:rPr lang="sv-SE" baseline="0" dirty="0" err="1"/>
              <a:t>corrections</a:t>
            </a:r>
            <a:r>
              <a:rPr lang="sv-SE" baseline="0" dirty="0"/>
              <a:t> </a:t>
            </a:r>
            <a:r>
              <a:rPr lang="sv-SE" baseline="0" dirty="0" err="1"/>
              <a:t>need</a:t>
            </a:r>
            <a:r>
              <a:rPr lang="sv-SE" baseline="0" dirty="0"/>
              <a:t> to be </a:t>
            </a:r>
            <a:r>
              <a:rPr lang="sv-SE" baseline="0" dirty="0" err="1"/>
              <a:t>applied</a:t>
            </a:r>
            <a:r>
              <a:rPr lang="sv-SE" baseline="0" dirty="0"/>
              <a:t> </a:t>
            </a:r>
            <a:r>
              <a:rPr lang="sv-SE" baseline="0" dirty="0" err="1"/>
              <a:t>due</a:t>
            </a:r>
            <a:r>
              <a:rPr lang="sv-SE" baseline="0" dirty="0"/>
              <a:t> to the operating </a:t>
            </a:r>
            <a:r>
              <a:rPr lang="sv-SE" baseline="0" dirty="0" err="1"/>
              <a:t>frequency</a:t>
            </a:r>
            <a:r>
              <a:rPr lang="sv-SE" baseline="0" dirty="0"/>
              <a:t> at 233MHz. The </a:t>
            </a:r>
            <a:r>
              <a:rPr lang="sv-SE" baseline="0" dirty="0" err="1"/>
              <a:t>elctron</a:t>
            </a:r>
            <a:r>
              <a:rPr lang="sv-SE" baseline="0" dirty="0"/>
              <a:t> </a:t>
            </a:r>
            <a:r>
              <a:rPr lang="sv-SE" baseline="0" dirty="0" err="1"/>
              <a:t>density</a:t>
            </a:r>
            <a:r>
              <a:rPr lang="sv-SE" baseline="0" dirty="0"/>
              <a:t> </a:t>
            </a:r>
            <a:r>
              <a:rPr lang="sv-SE" baseline="0" dirty="0" err="1"/>
              <a:t>profile</a:t>
            </a:r>
            <a:r>
              <a:rPr lang="sv-SE" baseline="0" dirty="0"/>
              <a:t> is </a:t>
            </a:r>
            <a:r>
              <a:rPr lang="sv-SE" baseline="0" dirty="0" err="1"/>
              <a:t>measured</a:t>
            </a:r>
            <a:r>
              <a:rPr lang="sv-SE" baseline="0" dirty="0"/>
              <a:t> </a:t>
            </a:r>
            <a:r>
              <a:rPr lang="sv-SE" baseline="0" dirty="0" err="1"/>
              <a:t>but</a:t>
            </a:r>
            <a:r>
              <a:rPr lang="sv-SE" baseline="0" dirty="0"/>
              <a:t> </a:t>
            </a:r>
            <a:r>
              <a:rPr lang="sv-SE" baseline="0" dirty="0" err="1"/>
              <a:t>uncertainties</a:t>
            </a:r>
            <a:r>
              <a:rPr lang="sv-SE" baseline="0" dirty="0"/>
              <a:t> </a:t>
            </a:r>
            <a:r>
              <a:rPr lang="sv-SE" baseline="0" dirty="0" err="1"/>
              <a:t>may</a:t>
            </a:r>
            <a:r>
              <a:rPr lang="sv-SE" baseline="0" dirty="0"/>
              <a:t> be </a:t>
            </a:r>
            <a:r>
              <a:rPr lang="sv-SE" baseline="0" dirty="0" err="1"/>
              <a:t>large</a:t>
            </a:r>
            <a:r>
              <a:rPr lang="sv-SE" baseline="0" dirty="0"/>
              <a:t> </a:t>
            </a:r>
            <a:r>
              <a:rPr lang="sv-SE" baseline="0" dirty="0" err="1"/>
              <a:t>due</a:t>
            </a:r>
            <a:r>
              <a:rPr lang="sv-SE" baseline="0" dirty="0"/>
              <a:t> to strong gradients in </a:t>
            </a:r>
            <a:r>
              <a:rPr lang="sv-SE" baseline="0" dirty="0" err="1"/>
              <a:t>active</a:t>
            </a:r>
            <a:r>
              <a:rPr lang="sv-SE" baseline="0" dirty="0"/>
              <a:t> </a:t>
            </a:r>
            <a:r>
              <a:rPr lang="sv-SE" baseline="0" dirty="0" err="1"/>
              <a:t>conditions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0E330-DB8B-4815-8484-3D53D89264F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505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702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717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51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3"/>
          <p:cNvCxnSpPr/>
          <p:nvPr/>
        </p:nvCxnSpPr>
        <p:spPr>
          <a:xfrm>
            <a:off x="3914043" y="3954463"/>
            <a:ext cx="131591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ak 3"/>
          <p:cNvCxnSpPr/>
          <p:nvPr userDrawn="1"/>
        </p:nvCxnSpPr>
        <p:spPr>
          <a:xfrm>
            <a:off x="4344867" y="3440113"/>
            <a:ext cx="1315915" cy="0"/>
          </a:xfrm>
          <a:prstGeom prst="line">
            <a:avLst/>
          </a:prstGeom>
          <a:ln w="12700" cmpd="sng">
            <a:solidFill>
              <a:srgbClr val="002D7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521069" y="2402775"/>
            <a:ext cx="6945923" cy="709612"/>
          </a:xfrm>
          <a:prstGeom prst="rect">
            <a:avLst/>
          </a:prstGeom>
        </p:spPr>
        <p:txBody>
          <a:bodyPr anchor="ctr" anchorCtr="0"/>
          <a:lstStyle>
            <a:lvl1pPr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r>
              <a:rPr lang="sv-SE" dirty="0"/>
              <a:t>Click to edit Master title style</a:t>
            </a:r>
          </a:p>
        </p:txBody>
      </p:sp>
      <p:sp>
        <p:nvSpPr>
          <p:cNvPr id="9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1521069" y="3763247"/>
            <a:ext cx="6945923" cy="55279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215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Platshållare för text 18"/>
          <p:cNvSpPr>
            <a:spLocks noGrp="1"/>
          </p:cNvSpPr>
          <p:nvPr>
            <p:ph type="body" sz="quarter" idx="11"/>
          </p:nvPr>
        </p:nvSpPr>
        <p:spPr>
          <a:xfrm>
            <a:off x="3258284" y="6058573"/>
            <a:ext cx="3489080" cy="3152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92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 sz="1292">
                <a:solidFill>
                  <a:srgbClr val="FFFFFF"/>
                </a:solidFill>
              </a:defRPr>
            </a:lvl2pPr>
            <a:lvl3pPr marL="844083" indent="0">
              <a:buNone/>
              <a:defRPr sz="1292">
                <a:solidFill>
                  <a:srgbClr val="FFFFFF"/>
                </a:solidFill>
              </a:defRPr>
            </a:lvl3pPr>
            <a:lvl4pPr marL="1266124" indent="0">
              <a:buNone/>
              <a:defRPr sz="1292">
                <a:solidFill>
                  <a:srgbClr val="FFFFFF"/>
                </a:solidFill>
              </a:defRPr>
            </a:lvl4pPr>
            <a:lvl5pPr marL="1688165" indent="0">
              <a:buNone/>
              <a:defRPr sz="1292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24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33147" y="2000251"/>
            <a:ext cx="7025054" cy="4600438"/>
          </a:xfrm>
          <a:prstGeom prst="rect">
            <a:avLst/>
          </a:prstGeom>
        </p:spPr>
        <p:txBody>
          <a:bodyPr vert="horz"/>
          <a:lstStyle>
            <a:lvl1pPr marL="0" marR="0" indent="0" algn="ctr" defTabSz="422041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spc="0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" y="6408109"/>
            <a:ext cx="2057400" cy="365125"/>
          </a:xfrm>
          <a:prstGeom prst="rect">
            <a:avLst/>
          </a:prstGeom>
        </p:spPr>
        <p:txBody>
          <a:bodyPr/>
          <a:lstStyle/>
          <a:p>
            <a:fld id="{17BDA402-8BC9-44AB-8C31-B5B75E6633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22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33147" y="1990726"/>
            <a:ext cx="6969102" cy="4163331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108"/>
              </a:spcAft>
              <a:buFontTx/>
              <a:buNone/>
              <a:defRPr sz="2215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15429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33147" y="1981201"/>
            <a:ext cx="3402624" cy="4463141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1108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6"/>
          <p:cNvSpPr>
            <a:spLocks noGrp="1"/>
          </p:cNvSpPr>
          <p:nvPr>
            <p:ph type="body" sz="quarter" idx="15"/>
          </p:nvPr>
        </p:nvSpPr>
        <p:spPr>
          <a:xfrm>
            <a:off x="4999625" y="1981201"/>
            <a:ext cx="3402624" cy="4463141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1108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7163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bulleted lists, 2 pic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33146" y="1706881"/>
            <a:ext cx="3317354" cy="1600200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sz="quarter" idx="15"/>
          </p:nvPr>
        </p:nvSpPr>
        <p:spPr>
          <a:xfrm>
            <a:off x="1427423" y="3592829"/>
            <a:ext cx="3323077" cy="270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3" name="Platshållare för text 6"/>
          <p:cNvSpPr>
            <a:spLocks noGrp="1"/>
          </p:cNvSpPr>
          <p:nvPr>
            <p:ph type="body" sz="quarter" idx="16"/>
          </p:nvPr>
        </p:nvSpPr>
        <p:spPr>
          <a:xfrm>
            <a:off x="5084895" y="1706881"/>
            <a:ext cx="3317354" cy="1600200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bild 2"/>
          <p:cNvSpPr>
            <a:spLocks noGrp="1"/>
          </p:cNvSpPr>
          <p:nvPr>
            <p:ph type="pic" sz="quarter" idx="17"/>
          </p:nvPr>
        </p:nvSpPr>
        <p:spPr>
          <a:xfrm>
            <a:off x="5079172" y="3592829"/>
            <a:ext cx="3323077" cy="270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7729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, 1 portrait pic, 1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056696" y="1688001"/>
            <a:ext cx="3345554" cy="4680000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1433146" y="1688001"/>
            <a:ext cx="3240000" cy="46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7855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, 1 portratit pic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056696" y="1688001"/>
            <a:ext cx="3345554" cy="46800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Font typeface="Wingdings" panose="05000000000000000000" pitchFamily="2" charset="2"/>
              <a:buNone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1433146" y="1688001"/>
            <a:ext cx="3240000" cy="46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6501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sida, 1 liggande bild, 1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010656" y="2343150"/>
            <a:ext cx="3391593" cy="2700000"/>
          </a:xfrm>
          <a:prstGeom prst="rect">
            <a:avLst/>
          </a:prstGeom>
        </p:spPr>
        <p:txBody>
          <a:bodyPr vert="horz"/>
          <a:lstStyle>
            <a:lvl1pPr marL="249237" indent="-24923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77" baseline="0">
                <a:solidFill>
                  <a:schemeClr val="accent5">
                    <a:lumMod val="75000"/>
                  </a:schemeClr>
                </a:solidFill>
              </a:defRPr>
            </a:lvl1pPr>
            <a:lvl2pPr marL="422041" indent="0">
              <a:buNone/>
              <a:defRPr>
                <a:solidFill>
                  <a:schemeClr val="accent3"/>
                </a:solidFill>
              </a:defRPr>
            </a:lvl2pPr>
            <a:lvl3pPr marL="844083" indent="0">
              <a:buNone/>
              <a:defRPr>
                <a:solidFill>
                  <a:schemeClr val="accent3"/>
                </a:solidFill>
              </a:defRPr>
            </a:lvl3pPr>
            <a:lvl4pPr marL="1266124" indent="0">
              <a:buNone/>
              <a:defRPr>
                <a:solidFill>
                  <a:schemeClr val="accent3"/>
                </a:solidFill>
              </a:defRPr>
            </a:lvl4pPr>
            <a:lvl5pPr marL="1688165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10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1433146" y="2343150"/>
            <a:ext cx="3323077" cy="270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655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663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1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3297697" y="1680728"/>
            <a:ext cx="3240000" cy="46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7947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1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2117828" y="1695797"/>
            <a:ext cx="5599737" cy="450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18204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2 portrai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1433146" y="1720799"/>
            <a:ext cx="3240000" cy="46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7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sz="quarter" idx="15"/>
          </p:nvPr>
        </p:nvSpPr>
        <p:spPr>
          <a:xfrm>
            <a:off x="5170037" y="1720799"/>
            <a:ext cx="3240000" cy="46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6256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2 landscape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1433146" y="2343150"/>
            <a:ext cx="3323077" cy="270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7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sz="quarter" idx="15"/>
          </p:nvPr>
        </p:nvSpPr>
        <p:spPr>
          <a:xfrm>
            <a:off x="5079172" y="2343150"/>
            <a:ext cx="3323077" cy="270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62"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970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empty imag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909973"/>
          </a:xfrm>
          <a:prstGeom prst="rect">
            <a:avLst/>
          </a:prstGeom>
        </p:spPr>
        <p:txBody>
          <a:bodyPr vert="horz" tIns="0" bIns="0" anchor="b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585" b="0" cap="all" spc="277" baseline="0">
                <a:solidFill>
                  <a:srgbClr val="3F3F3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20827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60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48871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69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63E98-2F3E-48CD-8E20-C52FCF636C7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2DE3D-8458-42BE-B370-175C017CFAC3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79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0845E-78B5-4AFF-BDFA-3658AFA64472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1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703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63E98-2F3E-48CD-8E20-C52FCF636C7D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5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37786-787F-419C-B951-57352910DDB8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58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FACC79-9938-4128-A94C-FACD62F13FD9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21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21A6E-2516-452F-9BDB-51662EC31628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81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3BE93-B67B-4BA4-9A31-9A8EE190EC2E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4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A98DC-5FC5-4E89-A766-CBC872A03546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01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1BBBB-BABD-4556-9ACE-97A6805952FA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E0AD6-3477-4CFC-ABBD-D0C26DF3E3F0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5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CC2F2-7D98-4F0C-A787-D4F234CEB96F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08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0CAC1-36E1-4948-A3D4-D5861BF97CDC}" type="datetime1">
              <a:rPr lang="en-US" smtClean="0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DE3D-8458-42BE-B370-175C017CFAC3}" type="slidenum">
              <a:rPr lang="en-CA" smtClean="0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108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1_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4067-CD57-4A7D-ABCC-64F163B4404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D261-5A84-4BB4-930D-66E02BAC1B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60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>
            <a:extLst>
              <a:ext uri="{FF2B5EF4-FFF2-40B4-BE49-F238E27FC236}">
                <a16:creationId xmlns:a16="http://schemas.microsoft.com/office/drawing/2014/main" id="{D92C5669-46CB-4F7E-A7E3-54AEAFDDF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166" y="914400"/>
            <a:ext cx="8513683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62" dirty="0">
              <a:latin typeface="Symbol" charset="0"/>
              <a:ea typeface="ＭＳ Ｐゴシック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DA63082-0AB8-431A-A8C9-24C89214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939" y="381001"/>
            <a:ext cx="485491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62" dirty="0"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945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31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67" y="4406901"/>
            <a:ext cx="7771960" cy="1362075"/>
          </a:xfrm>
        </p:spPr>
        <p:txBody>
          <a:bodyPr anchor="t"/>
          <a:lstStyle>
            <a:lvl1pPr algn="l">
              <a:defRPr sz="3694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67" y="2906713"/>
            <a:ext cx="7771960" cy="1500187"/>
          </a:xfrm>
        </p:spPr>
        <p:txBody>
          <a:bodyPr anchor="b"/>
          <a:lstStyle>
            <a:lvl1pPr marL="0" indent="0">
              <a:buNone/>
              <a:defRPr sz="1847"/>
            </a:lvl1pPr>
            <a:lvl2pPr marL="422178" indent="0">
              <a:buNone/>
              <a:defRPr sz="1662"/>
            </a:lvl2pPr>
            <a:lvl3pPr marL="844357" indent="0">
              <a:buNone/>
              <a:defRPr sz="1477"/>
            </a:lvl3pPr>
            <a:lvl4pPr marL="1266535" indent="0">
              <a:buNone/>
              <a:defRPr sz="1293"/>
            </a:lvl4pPr>
            <a:lvl5pPr marL="1688714" indent="0">
              <a:buNone/>
              <a:defRPr sz="1293"/>
            </a:lvl5pPr>
            <a:lvl6pPr marL="2110892" indent="0">
              <a:buNone/>
              <a:defRPr sz="1293"/>
            </a:lvl6pPr>
            <a:lvl7pPr marL="2533071" indent="0">
              <a:buNone/>
              <a:defRPr sz="1293"/>
            </a:lvl7pPr>
            <a:lvl8pPr marL="2955249" indent="0">
              <a:buNone/>
              <a:defRPr sz="1293"/>
            </a:lvl8pPr>
            <a:lvl9pPr marL="3377428" indent="0">
              <a:buNone/>
              <a:defRPr sz="1293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641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888" y="1028700"/>
            <a:ext cx="3987124" cy="5346700"/>
          </a:xfrm>
        </p:spPr>
        <p:txBody>
          <a:bodyPr/>
          <a:lstStyle>
            <a:lvl1pPr>
              <a:defRPr sz="2586"/>
            </a:lvl1pPr>
            <a:lvl2pPr>
              <a:defRPr sz="2216"/>
            </a:lvl2pPr>
            <a:lvl3pPr>
              <a:defRPr sz="1847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0734" y="1028700"/>
            <a:ext cx="3987124" cy="5346700"/>
          </a:xfrm>
        </p:spPr>
        <p:txBody>
          <a:bodyPr/>
          <a:lstStyle>
            <a:lvl1pPr>
              <a:defRPr sz="2586"/>
            </a:lvl1pPr>
            <a:lvl2pPr>
              <a:defRPr sz="2216"/>
            </a:lvl2pPr>
            <a:lvl3pPr>
              <a:defRPr sz="1847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27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47" y="274638"/>
            <a:ext cx="82293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47" y="1535113"/>
            <a:ext cx="4039895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178" indent="0">
              <a:buNone/>
              <a:defRPr sz="1847" b="1"/>
            </a:lvl2pPr>
            <a:lvl3pPr marL="844357" indent="0">
              <a:buNone/>
              <a:defRPr sz="1662" b="1"/>
            </a:lvl3pPr>
            <a:lvl4pPr marL="1266535" indent="0">
              <a:buNone/>
              <a:defRPr sz="1477" b="1"/>
            </a:lvl4pPr>
            <a:lvl5pPr marL="1688714" indent="0">
              <a:buNone/>
              <a:defRPr sz="1477" b="1"/>
            </a:lvl5pPr>
            <a:lvl6pPr marL="2110892" indent="0">
              <a:buNone/>
              <a:defRPr sz="1477" b="1"/>
            </a:lvl6pPr>
            <a:lvl7pPr marL="2533071" indent="0">
              <a:buNone/>
              <a:defRPr sz="1477" b="1"/>
            </a:lvl7pPr>
            <a:lvl8pPr marL="2955249" indent="0">
              <a:buNone/>
              <a:defRPr sz="1477" b="1"/>
            </a:lvl8pPr>
            <a:lvl9pPr marL="3377428" indent="0">
              <a:buNone/>
              <a:defRPr sz="1477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47" y="2174875"/>
            <a:ext cx="4039895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94" y="1535113"/>
            <a:ext cx="4041360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178" indent="0">
              <a:buNone/>
              <a:defRPr sz="1847" b="1"/>
            </a:lvl2pPr>
            <a:lvl3pPr marL="844357" indent="0">
              <a:buNone/>
              <a:defRPr sz="1662" b="1"/>
            </a:lvl3pPr>
            <a:lvl4pPr marL="1266535" indent="0">
              <a:buNone/>
              <a:defRPr sz="1477" b="1"/>
            </a:lvl4pPr>
            <a:lvl5pPr marL="1688714" indent="0">
              <a:buNone/>
              <a:defRPr sz="1477" b="1"/>
            </a:lvl5pPr>
            <a:lvl6pPr marL="2110892" indent="0">
              <a:buNone/>
              <a:defRPr sz="1477" b="1"/>
            </a:lvl6pPr>
            <a:lvl7pPr marL="2533071" indent="0">
              <a:buNone/>
              <a:defRPr sz="1477" b="1"/>
            </a:lvl7pPr>
            <a:lvl8pPr marL="2955249" indent="0">
              <a:buNone/>
              <a:defRPr sz="1477" b="1"/>
            </a:lvl8pPr>
            <a:lvl9pPr marL="3377428" indent="0">
              <a:buNone/>
              <a:defRPr sz="1477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94" y="2174875"/>
            <a:ext cx="4041360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53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22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573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47" y="273050"/>
            <a:ext cx="3007933" cy="1162050"/>
          </a:xfrm>
        </p:spPr>
        <p:txBody>
          <a:bodyPr anchor="b"/>
          <a:lstStyle>
            <a:lvl1pPr algn="l">
              <a:defRPr sz="1847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19" y="273051"/>
            <a:ext cx="5111434" cy="5853113"/>
          </a:xfrm>
        </p:spPr>
        <p:txBody>
          <a:bodyPr/>
          <a:lstStyle>
            <a:lvl1pPr>
              <a:defRPr sz="2955"/>
            </a:lvl1pPr>
            <a:lvl2pPr>
              <a:defRPr sz="2586"/>
            </a:lvl2pPr>
            <a:lvl3pPr>
              <a:defRPr sz="2216"/>
            </a:lvl3pPr>
            <a:lvl4pPr>
              <a:defRPr sz="1847"/>
            </a:lvl4pPr>
            <a:lvl5pPr>
              <a:defRPr sz="1847"/>
            </a:lvl5pPr>
            <a:lvl6pPr>
              <a:defRPr sz="1847"/>
            </a:lvl6pPr>
            <a:lvl7pPr>
              <a:defRPr sz="1847"/>
            </a:lvl7pPr>
            <a:lvl8pPr>
              <a:defRPr sz="1847"/>
            </a:lvl8pPr>
            <a:lvl9pPr>
              <a:defRPr sz="1847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47" y="1435101"/>
            <a:ext cx="3007933" cy="4691063"/>
          </a:xfrm>
        </p:spPr>
        <p:txBody>
          <a:bodyPr/>
          <a:lstStyle>
            <a:lvl1pPr marL="0" indent="0">
              <a:buNone/>
              <a:defRPr sz="1293"/>
            </a:lvl1pPr>
            <a:lvl2pPr marL="422178" indent="0">
              <a:buNone/>
              <a:defRPr sz="1108"/>
            </a:lvl2pPr>
            <a:lvl3pPr marL="844357" indent="0">
              <a:buNone/>
              <a:defRPr sz="923"/>
            </a:lvl3pPr>
            <a:lvl4pPr marL="1266535" indent="0">
              <a:buNone/>
              <a:defRPr sz="831"/>
            </a:lvl4pPr>
            <a:lvl5pPr marL="1688714" indent="0">
              <a:buNone/>
              <a:defRPr sz="831"/>
            </a:lvl5pPr>
            <a:lvl6pPr marL="2110892" indent="0">
              <a:buNone/>
              <a:defRPr sz="831"/>
            </a:lvl6pPr>
            <a:lvl7pPr marL="2533071" indent="0">
              <a:buNone/>
              <a:defRPr sz="831"/>
            </a:lvl7pPr>
            <a:lvl8pPr marL="2955249" indent="0">
              <a:buNone/>
              <a:defRPr sz="831"/>
            </a:lvl8pPr>
            <a:lvl9pPr marL="3377428" indent="0">
              <a:buNone/>
              <a:defRPr sz="83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711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41" y="4800600"/>
            <a:ext cx="5485227" cy="566738"/>
          </a:xfrm>
        </p:spPr>
        <p:txBody>
          <a:bodyPr anchor="b"/>
          <a:lstStyle>
            <a:lvl1pPr algn="l">
              <a:defRPr sz="1847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41" y="612775"/>
            <a:ext cx="5485227" cy="4114800"/>
          </a:xfrm>
        </p:spPr>
        <p:txBody>
          <a:bodyPr/>
          <a:lstStyle>
            <a:lvl1pPr marL="0" indent="0">
              <a:buNone/>
              <a:defRPr sz="2955"/>
            </a:lvl1pPr>
            <a:lvl2pPr marL="422178" indent="0">
              <a:buNone/>
              <a:defRPr sz="2586"/>
            </a:lvl2pPr>
            <a:lvl3pPr marL="844357" indent="0">
              <a:buNone/>
              <a:defRPr sz="2216"/>
            </a:lvl3pPr>
            <a:lvl4pPr marL="1266535" indent="0">
              <a:buNone/>
              <a:defRPr sz="1847"/>
            </a:lvl4pPr>
            <a:lvl5pPr marL="1688714" indent="0">
              <a:buNone/>
              <a:defRPr sz="1847"/>
            </a:lvl5pPr>
            <a:lvl6pPr marL="2110892" indent="0">
              <a:buNone/>
              <a:defRPr sz="1847"/>
            </a:lvl6pPr>
            <a:lvl7pPr marL="2533071" indent="0">
              <a:buNone/>
              <a:defRPr sz="1847"/>
            </a:lvl7pPr>
            <a:lvl8pPr marL="2955249" indent="0">
              <a:buNone/>
              <a:defRPr sz="1847"/>
            </a:lvl8pPr>
            <a:lvl9pPr marL="3377428" indent="0">
              <a:buNone/>
              <a:defRPr sz="1847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41" y="5367338"/>
            <a:ext cx="5485227" cy="804862"/>
          </a:xfrm>
        </p:spPr>
        <p:txBody>
          <a:bodyPr/>
          <a:lstStyle>
            <a:lvl1pPr marL="0" indent="0">
              <a:buNone/>
              <a:defRPr sz="1293"/>
            </a:lvl1pPr>
            <a:lvl2pPr marL="422178" indent="0">
              <a:buNone/>
              <a:defRPr sz="1108"/>
            </a:lvl2pPr>
            <a:lvl3pPr marL="844357" indent="0">
              <a:buNone/>
              <a:defRPr sz="923"/>
            </a:lvl3pPr>
            <a:lvl4pPr marL="1266535" indent="0">
              <a:buNone/>
              <a:defRPr sz="831"/>
            </a:lvl4pPr>
            <a:lvl5pPr marL="1688714" indent="0">
              <a:buNone/>
              <a:defRPr sz="831"/>
            </a:lvl5pPr>
            <a:lvl6pPr marL="2110892" indent="0">
              <a:buNone/>
              <a:defRPr sz="831"/>
            </a:lvl6pPr>
            <a:lvl7pPr marL="2533071" indent="0">
              <a:buNone/>
              <a:defRPr sz="831"/>
            </a:lvl7pPr>
            <a:lvl8pPr marL="2955249" indent="0">
              <a:buNone/>
              <a:defRPr sz="831"/>
            </a:lvl8pPr>
            <a:lvl9pPr marL="3377428" indent="0">
              <a:buNone/>
              <a:defRPr sz="83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78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004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4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6323" y="63500"/>
            <a:ext cx="2103501" cy="6311900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88" y="63500"/>
            <a:ext cx="6172714" cy="6311900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01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987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4131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541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5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8828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113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39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5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619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011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156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620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37" y="2130081"/>
            <a:ext cx="7773126" cy="1470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92" y="3886163"/>
            <a:ext cx="6400018" cy="1752736"/>
          </a:xfrm>
        </p:spPr>
        <p:txBody>
          <a:bodyPr/>
          <a:lstStyle>
            <a:lvl1pPr marL="0" indent="0" algn="ctr">
              <a:buNone/>
              <a:defRPr/>
            </a:lvl1pPr>
            <a:lvl2pPr marL="321471" indent="0" algn="ctr">
              <a:buNone/>
              <a:defRPr/>
            </a:lvl2pPr>
            <a:lvl3pPr marL="642942" indent="0" algn="ctr">
              <a:buNone/>
              <a:defRPr/>
            </a:lvl3pPr>
            <a:lvl4pPr marL="964413" indent="0" algn="ctr">
              <a:buNone/>
              <a:defRPr/>
            </a:lvl4pPr>
            <a:lvl5pPr marL="1285884" indent="0" algn="ctr">
              <a:buNone/>
              <a:defRPr/>
            </a:lvl5pPr>
            <a:lvl6pPr marL="1607356" indent="0" algn="ctr">
              <a:buNone/>
              <a:defRPr/>
            </a:lvl6pPr>
            <a:lvl7pPr marL="1928828" indent="0" algn="ctr">
              <a:buNone/>
              <a:defRPr/>
            </a:lvl7pPr>
            <a:lvl8pPr marL="2250298" indent="0" algn="ctr">
              <a:buNone/>
              <a:defRPr/>
            </a:lvl8pPr>
            <a:lvl9pPr marL="257176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4083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1413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80" y="4406406"/>
            <a:ext cx="7772009" cy="136311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80" y="2907086"/>
            <a:ext cx="7772009" cy="1499316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71" indent="0">
              <a:buNone/>
              <a:defRPr sz="1300"/>
            </a:lvl2pPr>
            <a:lvl3pPr marL="642942" indent="0">
              <a:buNone/>
              <a:defRPr sz="1100"/>
            </a:lvl3pPr>
            <a:lvl4pPr marL="964413" indent="0">
              <a:buNone/>
              <a:defRPr sz="1000"/>
            </a:lvl4pPr>
            <a:lvl5pPr marL="1285884" indent="0">
              <a:buNone/>
              <a:defRPr sz="1000"/>
            </a:lvl5pPr>
            <a:lvl6pPr marL="1607356" indent="0">
              <a:buNone/>
              <a:defRPr sz="1000"/>
            </a:lvl6pPr>
            <a:lvl7pPr marL="1928828" indent="0">
              <a:buNone/>
              <a:defRPr sz="1000"/>
            </a:lvl7pPr>
            <a:lvl8pPr marL="2250298" indent="0">
              <a:buNone/>
              <a:defRPr sz="1000"/>
            </a:lvl8pPr>
            <a:lvl9pPr marL="25717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00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70" y="1598678"/>
            <a:ext cx="4059038" cy="452473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678" y="1598678"/>
            <a:ext cx="4059038" cy="452473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940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6" y="274633"/>
            <a:ext cx="8228595" cy="11431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06" y="1535042"/>
            <a:ext cx="4040061" cy="63969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71" indent="0">
              <a:buNone/>
              <a:defRPr sz="1400" b="1"/>
            </a:lvl2pPr>
            <a:lvl3pPr marL="642942" indent="0">
              <a:buNone/>
              <a:defRPr sz="1300" b="1"/>
            </a:lvl3pPr>
            <a:lvl4pPr marL="964413" indent="0">
              <a:buNone/>
              <a:defRPr sz="1100" b="1"/>
            </a:lvl4pPr>
            <a:lvl5pPr marL="1285884" indent="0">
              <a:buNone/>
              <a:defRPr sz="1100" b="1"/>
            </a:lvl5pPr>
            <a:lvl6pPr marL="1607356" indent="0">
              <a:buNone/>
              <a:defRPr sz="1100" b="1"/>
            </a:lvl6pPr>
            <a:lvl7pPr marL="1928828" indent="0">
              <a:buNone/>
              <a:defRPr sz="1100" b="1"/>
            </a:lvl7pPr>
            <a:lvl8pPr marL="2250298" indent="0">
              <a:buNone/>
              <a:defRPr sz="1100" b="1"/>
            </a:lvl8pPr>
            <a:lvl9pPr marL="257176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706" y="2174734"/>
            <a:ext cx="4040061" cy="3950914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1" y="1535042"/>
            <a:ext cx="4041177" cy="63969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71" indent="0">
              <a:buNone/>
              <a:defRPr sz="1400" b="1"/>
            </a:lvl2pPr>
            <a:lvl3pPr marL="642942" indent="0">
              <a:buNone/>
              <a:defRPr sz="1300" b="1"/>
            </a:lvl3pPr>
            <a:lvl4pPr marL="964413" indent="0">
              <a:buNone/>
              <a:defRPr sz="1100" b="1"/>
            </a:lvl4pPr>
            <a:lvl5pPr marL="1285884" indent="0">
              <a:buNone/>
              <a:defRPr sz="1100" b="1"/>
            </a:lvl5pPr>
            <a:lvl6pPr marL="1607356" indent="0">
              <a:buNone/>
              <a:defRPr sz="1100" b="1"/>
            </a:lvl6pPr>
            <a:lvl7pPr marL="1928828" indent="0">
              <a:buNone/>
              <a:defRPr sz="1100" b="1"/>
            </a:lvl7pPr>
            <a:lvl8pPr marL="2250298" indent="0">
              <a:buNone/>
              <a:defRPr sz="1100" b="1"/>
            </a:lvl8pPr>
            <a:lvl9pPr marL="257176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1" y="2174734"/>
            <a:ext cx="4041177" cy="3950914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27168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56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72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2271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6" y="273517"/>
            <a:ext cx="3007439" cy="116104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545" y="273518"/>
            <a:ext cx="5111754" cy="585213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06" y="1434565"/>
            <a:ext cx="3007439" cy="4691082"/>
          </a:xfrm>
        </p:spPr>
        <p:txBody>
          <a:bodyPr/>
          <a:lstStyle>
            <a:lvl1pPr marL="0" indent="0">
              <a:buNone/>
              <a:defRPr sz="1000"/>
            </a:lvl1pPr>
            <a:lvl2pPr marL="321471" indent="0">
              <a:buNone/>
              <a:defRPr sz="800"/>
            </a:lvl2pPr>
            <a:lvl3pPr marL="642942" indent="0">
              <a:buNone/>
              <a:defRPr sz="700"/>
            </a:lvl3pPr>
            <a:lvl4pPr marL="964413" indent="0">
              <a:buNone/>
              <a:defRPr sz="600"/>
            </a:lvl4pPr>
            <a:lvl5pPr marL="1285884" indent="0">
              <a:buNone/>
              <a:defRPr sz="600"/>
            </a:lvl5pPr>
            <a:lvl6pPr marL="1607356" indent="0">
              <a:buNone/>
              <a:defRPr sz="600"/>
            </a:lvl6pPr>
            <a:lvl7pPr marL="1928828" indent="0">
              <a:buNone/>
              <a:defRPr sz="600"/>
            </a:lvl7pPr>
            <a:lvl8pPr marL="2250298" indent="0">
              <a:buNone/>
              <a:defRPr sz="600"/>
            </a:lvl8pPr>
            <a:lvl9pPr marL="25717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234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739" y="4800492"/>
            <a:ext cx="5486846" cy="56712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739" y="612904"/>
            <a:ext cx="5486846" cy="4115023"/>
          </a:xfrm>
        </p:spPr>
        <p:txBody>
          <a:bodyPr/>
          <a:lstStyle>
            <a:lvl1pPr marL="0" indent="0">
              <a:buNone/>
              <a:defRPr sz="2300"/>
            </a:lvl1pPr>
            <a:lvl2pPr marL="321471" indent="0">
              <a:buNone/>
              <a:defRPr sz="2000"/>
            </a:lvl2pPr>
            <a:lvl3pPr marL="642942" indent="0">
              <a:buNone/>
              <a:defRPr sz="1700"/>
            </a:lvl3pPr>
            <a:lvl4pPr marL="964413" indent="0">
              <a:buNone/>
              <a:defRPr sz="1400"/>
            </a:lvl4pPr>
            <a:lvl5pPr marL="1285884" indent="0">
              <a:buNone/>
              <a:defRPr sz="1400"/>
            </a:lvl5pPr>
            <a:lvl6pPr marL="1607356" indent="0">
              <a:buNone/>
              <a:defRPr sz="1400"/>
            </a:lvl6pPr>
            <a:lvl7pPr marL="1928828" indent="0">
              <a:buNone/>
              <a:defRPr sz="1400"/>
            </a:lvl7pPr>
            <a:lvl8pPr marL="2250298" indent="0">
              <a:buNone/>
              <a:defRPr sz="1400"/>
            </a:lvl8pPr>
            <a:lvl9pPr marL="2571768" indent="0">
              <a:buNone/>
              <a:defRPr sz="14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739" y="5367620"/>
            <a:ext cx="5486846" cy="804919"/>
          </a:xfrm>
        </p:spPr>
        <p:txBody>
          <a:bodyPr/>
          <a:lstStyle>
            <a:lvl1pPr marL="0" indent="0">
              <a:buNone/>
              <a:defRPr sz="1000"/>
            </a:lvl1pPr>
            <a:lvl2pPr marL="321471" indent="0">
              <a:buNone/>
              <a:defRPr sz="800"/>
            </a:lvl2pPr>
            <a:lvl3pPr marL="642942" indent="0">
              <a:buNone/>
              <a:defRPr sz="700"/>
            </a:lvl3pPr>
            <a:lvl4pPr marL="964413" indent="0">
              <a:buNone/>
              <a:defRPr sz="600"/>
            </a:lvl4pPr>
            <a:lvl5pPr marL="1285884" indent="0">
              <a:buNone/>
              <a:defRPr sz="600"/>
            </a:lvl5pPr>
            <a:lvl6pPr marL="1607356" indent="0">
              <a:buNone/>
              <a:defRPr sz="600"/>
            </a:lvl6pPr>
            <a:lvl7pPr marL="1928828" indent="0">
              <a:buNone/>
              <a:defRPr sz="600"/>
            </a:lvl7pPr>
            <a:lvl8pPr marL="2250298" indent="0">
              <a:buNone/>
              <a:defRPr sz="600"/>
            </a:lvl8pPr>
            <a:lvl9pPr marL="25717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4742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53595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406" y="91547"/>
            <a:ext cx="2056311" cy="60318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73" y="91547"/>
            <a:ext cx="6061765" cy="60318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172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70" y="91544"/>
            <a:ext cx="8225246" cy="14993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457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3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926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58972-B8A3-443E-9701-8AABA466F1AE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39E8-AD5B-4634-B878-8D86B3CFC9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374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objekt 1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114300" y="209551"/>
            <a:ext cx="66088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Bildobjekt 5"/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117231" y="122239"/>
            <a:ext cx="77079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ak 6"/>
          <p:cNvCxnSpPr/>
          <p:nvPr userDrawn="1"/>
        </p:nvCxnSpPr>
        <p:spPr>
          <a:xfrm>
            <a:off x="1427285" y="962025"/>
            <a:ext cx="665284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" y="6408109"/>
            <a:ext cx="2057400" cy="365125"/>
          </a:xfrm>
          <a:prstGeom prst="rect">
            <a:avLst/>
          </a:prstGeom>
        </p:spPr>
        <p:txBody>
          <a:bodyPr/>
          <a:lstStyle/>
          <a:p>
            <a:fld id="{17BDA402-8BC9-44AB-8C31-B5B75E6633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636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14" r:id="rId16"/>
    <p:sldLayoutId id="2147483715" r:id="rId17"/>
  </p:sldLayoutIdLst>
  <p:hf hdr="0" ftr="0" dt="0"/>
  <p:txStyles>
    <p:titleStyle>
      <a:lvl1pPr algn="ctr" defTabSz="422041" rtl="0" fontAlgn="base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22041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22041" algn="ctr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844083" algn="ctr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266124" algn="ctr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688165" algn="ctr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16531" indent="-316531" algn="l" defTabSz="422041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2954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17" indent="-263776" algn="l" defTabSz="422041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258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55103" indent="-211021" algn="l" defTabSz="422041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221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77145" indent="-211021" algn="l" defTabSz="422041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1846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99186" indent="-211021" algn="l" defTabSz="422041" rtl="0" fontAlgn="base">
        <a:spcBef>
          <a:spcPct val="20000"/>
        </a:spcBef>
        <a:spcAft>
          <a:spcPct val="0"/>
        </a:spcAft>
        <a:buFont typeface="Arial" pitchFamily="84" charset="0"/>
        <a:buChar char="»"/>
        <a:defRPr sz="1846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fld id="{CEB90F75-0D48-4982-9BFE-B926472C9CFC}" type="datetime1">
              <a:rPr lang="en-US">
                <a:solidFill>
                  <a:srgbClr val="FFFFFF"/>
                </a:solidFill>
              </a:rPr>
              <a:pPr/>
              <a:t>9/19/2024</a:t>
            </a:fld>
            <a:endParaRPr lang="en-CA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r>
              <a:rPr lang="en-CA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0212DE3D-8458-42BE-B370-175C017CFAC3}" type="slidenum">
              <a:rPr lang="en-CA">
                <a:solidFill>
                  <a:srgbClr val="FFFFFF"/>
                </a:solidFill>
              </a:rPr>
              <a:pPr/>
              <a:t>‹#›</a:t>
            </a:fld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452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aur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>
            <a:extLst>
              <a:ext uri="{FF2B5EF4-FFF2-40B4-BE49-F238E27FC236}">
                <a16:creationId xmlns:a16="http://schemas.microsoft.com/office/drawing/2014/main" id="{BCDDE4ED-7F14-4F3C-AE61-BC8125E6A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1240" y="152400"/>
            <a:ext cx="808858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5AEC6440-44BA-4C63-AA56-B99C87520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15" y="914400"/>
            <a:ext cx="8384687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3" name="Text Box 19">
            <a:extLst>
              <a:ext uri="{FF2B5EF4-FFF2-40B4-BE49-F238E27FC236}">
                <a16:creationId xmlns:a16="http://schemas.microsoft.com/office/drawing/2014/main" id="{7C9E6BBD-B4AE-42FD-8C5B-FE5065A014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8864" y="6354763"/>
            <a:ext cx="571683" cy="4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anose="05050102010706020507" pitchFamily="18" charset="2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fld id="{F8339352-DB72-42D1-8F59-C975E4A2D890}" type="slidenum">
              <a:rPr lang="en-US" altLang="sv-SE" sz="1108" b="0" i="1">
                <a:solidFill>
                  <a:srgbClr val="FFFF00"/>
                </a:solidFill>
                <a:latin typeface="Times" panose="02020603050405020304" pitchFamily="18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altLang="sv-SE" sz="2216" b="0">
                <a:solidFill>
                  <a:srgbClr val="FFFF00"/>
                </a:solidFill>
                <a:latin typeface="Times" panose="02020603050405020304" pitchFamily="18" charset="0"/>
              </a:rPr>
              <a:t> </a:t>
            </a:r>
          </a:p>
        </p:txBody>
      </p:sp>
      <p:pic>
        <p:nvPicPr>
          <p:cNvPr id="1029" name="Picture 1030">
            <a:extLst>
              <a:ext uri="{FF2B5EF4-FFF2-40B4-BE49-F238E27FC236}">
                <a16:creationId xmlns:a16="http://schemas.microsoft.com/office/drawing/2014/main" id="{36350207-0DEE-412B-85A6-4C7259E96A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" y="74614"/>
            <a:ext cx="738791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>
            <a:extLst>
              <a:ext uri="{FF2B5EF4-FFF2-40B4-BE49-F238E27FC236}">
                <a16:creationId xmlns:a16="http://schemas.microsoft.com/office/drawing/2014/main" id="{B6223D7C-866E-488B-BEE1-3515788965C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02966" y="787400"/>
            <a:ext cx="807979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62" dirty="0">
              <a:latin typeface="Symbo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586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586">
          <a:solidFill>
            <a:srgbClr val="FFFFFF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586">
          <a:solidFill>
            <a:srgbClr val="FFFFFF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586">
          <a:solidFill>
            <a:srgbClr val="FFFFFF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586">
          <a:solidFill>
            <a:srgbClr val="FFFFFF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22178" algn="r" rtl="0" eaLnBrk="0" fontAlgn="base" hangingPunct="0">
        <a:spcBef>
          <a:spcPct val="0"/>
        </a:spcBef>
        <a:spcAft>
          <a:spcPct val="0"/>
        </a:spcAft>
        <a:defRPr sz="2216">
          <a:solidFill>
            <a:schemeClr val="tx1"/>
          </a:solidFill>
          <a:latin typeface="Helvetica" charset="0"/>
          <a:ea typeface="ＭＳ Ｐゴシック" charset="0"/>
        </a:defRPr>
      </a:lvl6pPr>
      <a:lvl7pPr marL="844357" algn="r" rtl="0" eaLnBrk="0" fontAlgn="base" hangingPunct="0">
        <a:spcBef>
          <a:spcPct val="0"/>
        </a:spcBef>
        <a:spcAft>
          <a:spcPct val="0"/>
        </a:spcAft>
        <a:defRPr sz="2216">
          <a:solidFill>
            <a:schemeClr val="tx1"/>
          </a:solidFill>
          <a:latin typeface="Helvetica" charset="0"/>
          <a:ea typeface="ＭＳ Ｐゴシック" charset="0"/>
        </a:defRPr>
      </a:lvl7pPr>
      <a:lvl8pPr marL="1266535" algn="r" rtl="0" eaLnBrk="0" fontAlgn="base" hangingPunct="0">
        <a:spcBef>
          <a:spcPct val="0"/>
        </a:spcBef>
        <a:spcAft>
          <a:spcPct val="0"/>
        </a:spcAft>
        <a:defRPr sz="2216">
          <a:solidFill>
            <a:schemeClr val="tx1"/>
          </a:solidFill>
          <a:latin typeface="Helvetica" charset="0"/>
          <a:ea typeface="ＭＳ Ｐゴシック" charset="0"/>
        </a:defRPr>
      </a:lvl8pPr>
      <a:lvl9pPr marL="1688714" algn="r" rtl="0" eaLnBrk="0" fontAlgn="base" hangingPunct="0">
        <a:spcBef>
          <a:spcPct val="0"/>
        </a:spcBef>
        <a:spcAft>
          <a:spcPct val="0"/>
        </a:spcAft>
        <a:defRPr sz="2216">
          <a:solidFill>
            <a:schemeClr val="tx1"/>
          </a:solidFill>
          <a:latin typeface="Helvetica" charset="0"/>
          <a:ea typeface="ＭＳ Ｐゴシック" charset="0"/>
        </a:defRPr>
      </a:lvl9pPr>
    </p:titleStyle>
    <p:bodyStyle>
      <a:lvl1pPr marL="316634" indent="-31663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6">
          <a:solidFill>
            <a:srgbClr val="FFFFF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6040" indent="-26386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6">
          <a:solidFill>
            <a:srgbClr val="FFFFFF"/>
          </a:solidFill>
          <a:latin typeface="+mn-lt"/>
          <a:ea typeface="MS PGothic" panose="020B0600070205080204" pitchFamily="34" charset="-128"/>
        </a:defRPr>
      </a:lvl2pPr>
      <a:lvl3pPr marL="1055446" indent="-2110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6">
          <a:solidFill>
            <a:srgbClr val="FFFFFF"/>
          </a:solidFill>
          <a:latin typeface="+mn-lt"/>
          <a:ea typeface="MS PGothic" panose="020B0600070205080204" pitchFamily="34" charset="-128"/>
        </a:defRPr>
      </a:lvl3pPr>
      <a:lvl4pPr marL="1477625" indent="-2110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6">
          <a:solidFill>
            <a:srgbClr val="FFFFFF"/>
          </a:solidFill>
          <a:latin typeface="+mn-lt"/>
          <a:ea typeface="MS PGothic" panose="020B0600070205080204" pitchFamily="34" charset="-128"/>
        </a:defRPr>
      </a:lvl4pPr>
      <a:lvl5pPr marL="1899803" indent="-2110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6">
          <a:solidFill>
            <a:srgbClr val="FFFFFF"/>
          </a:solidFill>
          <a:latin typeface="+mn-lt"/>
          <a:ea typeface="MS PGothic" panose="020B0600070205080204" pitchFamily="34" charset="-128"/>
        </a:defRPr>
      </a:lvl5pPr>
      <a:lvl6pPr marL="2321982" indent="-211089" algn="l" rtl="0" eaLnBrk="0" fontAlgn="base" hangingPunct="0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  <a:ea typeface="+mn-ea"/>
        </a:defRPr>
      </a:lvl6pPr>
      <a:lvl7pPr marL="2744160" indent="-211089" algn="l" rtl="0" eaLnBrk="0" fontAlgn="base" hangingPunct="0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  <a:ea typeface="+mn-ea"/>
        </a:defRPr>
      </a:lvl7pPr>
      <a:lvl8pPr marL="3166339" indent="-211089" algn="l" rtl="0" eaLnBrk="0" fontAlgn="base" hangingPunct="0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  <a:ea typeface="+mn-ea"/>
        </a:defRPr>
      </a:lvl8pPr>
      <a:lvl9pPr marL="3588517" indent="-211089" algn="l" rtl="0" eaLnBrk="0" fontAlgn="base" hangingPunct="0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178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357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535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714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892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3071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5249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7428" algn="l" defTabSz="4221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3A9A0-8AF5-4674-A83A-D697A5C7DB6B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B568-CE41-45F7-B054-C3626BB1580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14" y="185736"/>
            <a:ext cx="886617" cy="899163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" y="185737"/>
            <a:ext cx="899162" cy="8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11BFF"/>
            </a:gs>
            <a:gs pos="100000">
              <a:srgbClr val="BBD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70" y="91544"/>
            <a:ext cx="8225246" cy="1499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35690" tIns="35690" rIns="76444" bIns="3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70" y="1598678"/>
            <a:ext cx="8225246" cy="4524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35690" tIns="35690" rIns="76444" bIns="3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1201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522390" indent="-200919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2pPr>
      <a:lvl3pPr marL="803678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3pPr>
      <a:lvl4pPr marL="1125150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4pPr>
      <a:lvl5pPr marL="1446620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5pPr>
      <a:lvl6pPr marL="1768092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6pPr>
      <a:lvl7pPr marL="2089562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7pPr>
      <a:lvl8pPr marL="2411034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8pPr>
      <a:lvl9pPr marL="2732504" indent="-160736" algn="ctr" defTabSz="31589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</a:defRPr>
      </a:lvl9pPr>
    </p:titleStyle>
    <p:bodyStyle>
      <a:lvl1pPr marL="241103" indent="-241103" algn="l" defTabSz="315890" rtl="0" fontAlgn="base">
        <a:spcBef>
          <a:spcPts val="91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522390" indent="-200919" algn="l" defTabSz="315890" rtl="0" fontAlgn="base">
        <a:spcBef>
          <a:spcPts val="77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  <a:cs typeface="+mn-cs"/>
        </a:defRPr>
      </a:lvl2pPr>
      <a:lvl3pPr marL="803678" indent="-160736" algn="l" defTabSz="315890" rtl="0" fontAlgn="base">
        <a:spcBef>
          <a:spcPts val="63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125150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446620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1768092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089562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2411034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2732504" indent="-160736" algn="l" defTabSz="315890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71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42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413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84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356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828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98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768" algn="l" defTabSz="6429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" Type="http://schemas.openxmlformats.org/officeDocument/2006/relationships/video" Target="https://www.youtube.com/embed/v8ZTLuM2Gc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jpe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1.jpg"/><Relationship Id="rId9" Type="http://schemas.openxmlformats.org/officeDocument/2006/relationships/image" Target="../media/image26.jpe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eiscat.se/wp-content/uploads/2023/09/E3D_Skibotn_2023-08-22_some.jpg">
            <a:extLst>
              <a:ext uri="{FF2B5EF4-FFF2-40B4-BE49-F238E27FC236}">
                <a16:creationId xmlns:a16="http://schemas.microsoft.com/office/drawing/2014/main" id="{47C51FB5-608C-4D34-8D7A-61D0002A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0" y="5248946"/>
            <a:ext cx="9144000" cy="1549088"/>
          </a:xfrm>
        </p:spPr>
        <p:txBody>
          <a:bodyPr/>
          <a:lstStyle/>
          <a:p>
            <a:r>
              <a:rPr lang="sv-SE" sz="2000" b="1" dirty="0"/>
              <a:t>Johan Kero, Daniel </a:t>
            </a:r>
            <a:r>
              <a:rPr lang="sv-SE" sz="2000" b="1" dirty="0" err="1"/>
              <a:t>Kastinen</a:t>
            </a:r>
            <a:r>
              <a:rPr lang="sv-SE" sz="2000" b="1" dirty="0"/>
              <a:t> and Maria </a:t>
            </a:r>
            <a:r>
              <a:rPr lang="sv-SE" sz="2000" b="1" dirty="0" err="1"/>
              <a:t>Gritsevich</a:t>
            </a:r>
            <a:r>
              <a:rPr lang="sv-SE" sz="2000" b="1" dirty="0"/>
              <a:t> </a:t>
            </a:r>
          </a:p>
          <a:p>
            <a:r>
              <a:rPr lang="sv-SE" sz="2000" b="1" dirty="0"/>
              <a:t>Swedish </a:t>
            </a:r>
            <a:r>
              <a:rPr lang="sv-SE" sz="2000" b="1" dirty="0" err="1"/>
              <a:t>Institute</a:t>
            </a:r>
            <a:r>
              <a:rPr lang="sv-SE" sz="2000" b="1" dirty="0"/>
              <a:t> </a:t>
            </a:r>
            <a:r>
              <a:rPr lang="sv-SE" sz="2000" b="1" dirty="0" err="1"/>
              <a:t>of</a:t>
            </a:r>
            <a:r>
              <a:rPr lang="sv-SE" sz="2000" b="1" dirty="0"/>
              <a:t> Space </a:t>
            </a:r>
            <a:r>
              <a:rPr lang="sv-SE" sz="2000" b="1" dirty="0" err="1"/>
              <a:t>Physics</a:t>
            </a:r>
            <a:r>
              <a:rPr lang="sv-SE" sz="2000" b="1" dirty="0"/>
              <a:t> (IRF), Kiruna, Sweden</a:t>
            </a:r>
          </a:p>
          <a:p>
            <a:r>
              <a:rPr lang="sv-SE" sz="18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special </a:t>
            </a:r>
            <a:r>
              <a:rPr lang="sv-SE" sz="1600" dirty="0" err="1"/>
              <a:t>thanks</a:t>
            </a:r>
            <a:r>
              <a:rPr lang="sv-SE" sz="1600" dirty="0"/>
              <a:t> to </a:t>
            </a:r>
            <a:r>
              <a:rPr lang="sv-SE" sz="1600" dirty="0" err="1"/>
              <a:t>staff</a:t>
            </a:r>
            <a:r>
              <a:rPr lang="sv-SE" sz="1600" dirty="0"/>
              <a:t> at the EISCAT </a:t>
            </a:r>
            <a:r>
              <a:rPr lang="sv-SE" sz="1600" dirty="0" err="1"/>
              <a:t>Scientific</a:t>
            </a:r>
            <a:r>
              <a:rPr lang="sv-SE" sz="1600" dirty="0"/>
              <a:t> Association</a:t>
            </a:r>
          </a:p>
          <a:p>
            <a:r>
              <a:rPr lang="sv-SE" sz="1600" dirty="0"/>
              <a:t>and </a:t>
            </a:r>
            <a:r>
              <a:rPr lang="sv-SE" sz="1600" dirty="0" err="1"/>
              <a:t>collaborators</a:t>
            </a:r>
            <a:r>
              <a:rPr lang="sv-SE" sz="1600" dirty="0"/>
              <a:t> </a:t>
            </a:r>
            <a:r>
              <a:rPr lang="sv-SE" sz="1600" dirty="0" err="1"/>
              <a:t>world-wide</a:t>
            </a:r>
            <a:r>
              <a:rPr lang="sv-SE" sz="1600" dirty="0"/>
              <a:t>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BDA402-8BC9-44AB-8C31-B5B75E6633A3}" type="slidenum">
              <a:rPr lang="sv-SE" smtClean="0"/>
              <a:t>1</a:t>
            </a:fld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0" y="1293355"/>
            <a:ext cx="9144000" cy="839975"/>
          </a:xfrm>
        </p:spPr>
        <p:txBody>
          <a:bodyPr/>
          <a:lstStyle/>
          <a:p>
            <a:r>
              <a:rPr lang="en-US" sz="1900" b="1" dirty="0">
                <a:solidFill>
                  <a:schemeClr val="bg2"/>
                </a:solidFill>
              </a:rPr>
              <a:t>The EISCAT_3D atmosphere and </a:t>
            </a:r>
            <a:r>
              <a:rPr lang="en-US" sz="1900" b="1" dirty="0" err="1">
                <a:solidFill>
                  <a:schemeClr val="bg2"/>
                </a:solidFill>
              </a:rPr>
              <a:t>geospace</a:t>
            </a:r>
            <a:r>
              <a:rPr lang="en-US" sz="1900" b="1" dirty="0">
                <a:solidFill>
                  <a:schemeClr val="bg2"/>
                </a:solidFill>
              </a:rPr>
              <a:t> radar: current status and science outlook for meteors</a:t>
            </a:r>
            <a:endParaRPr lang="sv-SE" sz="1900" b="1" dirty="0">
              <a:solidFill>
                <a:schemeClr val="bg2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60" y="5356489"/>
            <a:ext cx="82844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5B1A4AF-55FA-449E-B0B6-84DAFAFEF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48" y="5295477"/>
            <a:ext cx="948389" cy="9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118363"/>
            <a:ext cx="3303917" cy="2852527"/>
          </a:xfrm>
        </p:spPr>
        <p:txBody>
          <a:bodyPr>
            <a:norm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EISCAT_3D </a:t>
            </a:r>
            <a:b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Meetings in Uppsala </a:t>
            </a:r>
            <a:b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2009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2" b="3697"/>
          <a:stretch/>
        </p:blipFill>
        <p:spPr>
          <a:xfrm>
            <a:off x="0" y="4083882"/>
            <a:ext cx="9144000" cy="277411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483" r="6254" b="4914"/>
          <a:stretch/>
        </p:blipFill>
        <p:spPr>
          <a:xfrm>
            <a:off x="3350082" y="-2"/>
            <a:ext cx="5793918" cy="409745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3424687" y="3601558"/>
            <a:ext cx="6976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20770" y="4172102"/>
            <a:ext cx="69762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9758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43" y="1166949"/>
            <a:ext cx="7973558" cy="5691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EISCAT_3D Stage 1</a:t>
            </a:r>
          </a:p>
        </p:txBody>
      </p:sp>
      <p:sp>
        <p:nvSpPr>
          <p:cNvPr id="3" name="Rektangel 2"/>
          <p:cNvSpPr/>
          <p:nvPr/>
        </p:nvSpPr>
        <p:spPr>
          <a:xfrm>
            <a:off x="-1" y="3211997"/>
            <a:ext cx="4572000" cy="3693319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MW pulsed transmitter power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 MHz operating frequency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phased array receiver sites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10,000 antenna elements per site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FFFFFF"/>
                </a:solidFill>
                <a:latin typeface="Calibri" panose="020F0502020204030204"/>
              </a:rPr>
              <a:t>10 outrigger subgroups near transmitter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polarization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MHz receiver bandwidth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beams per site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steerable to 60° off zenith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Interferometry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operations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Multi-purpose experiments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1-25% duty cycle</a:t>
            </a:r>
          </a:p>
        </p:txBody>
      </p:sp>
    </p:spTree>
    <p:extLst>
      <p:ext uri="{BB962C8B-B14F-4D97-AF65-F5344CB8AC3E}">
        <p14:creationId xmlns:p14="http://schemas.microsoft.com/office/powerpoint/2010/main" val="304793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6" y="1221642"/>
            <a:ext cx="7599872" cy="5446575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664484" y="0"/>
            <a:ext cx="3995109" cy="1325563"/>
          </a:xfrm>
        </p:spPr>
        <p:txBody>
          <a:bodyPr>
            <a:norm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 impression </a:t>
            </a:r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b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EISCAT_3D site</a:t>
            </a:r>
          </a:p>
        </p:txBody>
      </p:sp>
    </p:spTree>
    <p:extLst>
      <p:ext uri="{BB962C8B-B14F-4D97-AF65-F5344CB8AC3E}">
        <p14:creationId xmlns:p14="http://schemas.microsoft.com/office/powerpoint/2010/main" val="208930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69" y="-105904"/>
            <a:ext cx="8225246" cy="149931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Preparation for Production 2015-2017</a:t>
            </a:r>
          </a:p>
        </p:txBody>
      </p:sp>
      <p:pic>
        <p:nvPicPr>
          <p:cNvPr id="5" name="Picture 4" descr="aDJI_0136-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23197" r="13019"/>
          <a:stretch/>
        </p:blipFill>
        <p:spPr>
          <a:xfrm>
            <a:off x="1351610" y="1280309"/>
            <a:ext cx="6432965" cy="52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7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88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 construction 2017-2024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27F8C4D-B9E8-41EB-A03C-CE05D104E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" t="2902"/>
          <a:stretch/>
        </p:blipFill>
        <p:spPr>
          <a:xfrm>
            <a:off x="0" y="1226422"/>
            <a:ext cx="9144000" cy="56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0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43" y="1166949"/>
            <a:ext cx="7973558" cy="5691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EISCAT_3D Stage 1</a:t>
            </a:r>
          </a:p>
        </p:txBody>
      </p:sp>
      <p:sp>
        <p:nvSpPr>
          <p:cNvPr id="3" name="Rektangel 2"/>
          <p:cNvSpPr/>
          <p:nvPr/>
        </p:nvSpPr>
        <p:spPr>
          <a:xfrm>
            <a:off x="-1" y="3211997"/>
            <a:ext cx="4572000" cy="3693319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FFFF00"/>
                </a:solidFill>
                <a:latin typeface="Calibri" panose="020F0502020204030204"/>
              </a:rPr>
              <a:t>3.7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MW pulsed transmitter power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 MHz operating frequency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phased array receiver sites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10,000 + 5,000 + 5,000 elements per site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FFFFFF"/>
                </a:solidFill>
                <a:latin typeface="Calibri" panose="020F0502020204030204"/>
              </a:rPr>
              <a:t>10 outrigger subgroups near transmitter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polarization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MHz receiver bandwidth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beams per site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steerable to 60° off zenith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Interferometry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rgbClr val="FFFF00"/>
                </a:solidFill>
                <a:latin typeface="Calibri" panose="020F0502020204030204"/>
              </a:rPr>
              <a:t>Campaign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operations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Multi-purpose experiments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(?)</a:t>
            </a:r>
          </a:p>
          <a:p>
            <a:pPr marL="342900" marR="0" lvl="0" indent="-3429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1-25% duty cycle</a:t>
            </a:r>
          </a:p>
        </p:txBody>
      </p:sp>
    </p:spTree>
    <p:extLst>
      <p:ext uri="{BB962C8B-B14F-4D97-AF65-F5344CB8AC3E}">
        <p14:creationId xmlns:p14="http://schemas.microsoft.com/office/powerpoint/2010/main" val="410357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5419DE4-275E-4CEC-97AC-17C4A0F0BF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22"/>
          <a:stretch/>
        </p:blipFill>
        <p:spPr>
          <a:xfrm>
            <a:off x="0" y="1330257"/>
            <a:ext cx="9144000" cy="55277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3B383B-36B5-4613-94D2-CD327A61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EISCAT_3D,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Skibotn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Norway</a:t>
            </a:r>
          </a:p>
        </p:txBody>
      </p:sp>
    </p:spTree>
    <p:extLst>
      <p:ext uri="{BB962C8B-B14F-4D97-AF65-F5344CB8AC3E}">
        <p14:creationId xmlns:p14="http://schemas.microsoft.com/office/powerpoint/2010/main" val="256608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EISCAT_3D,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Skibotn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Norway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E097A0-5E13-4549-A5D6-6DFEFA046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8"/>
          <a:stretch/>
        </p:blipFill>
        <p:spPr>
          <a:xfrm>
            <a:off x="0" y="1325563"/>
            <a:ext cx="9133043" cy="49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9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282251" y="191536"/>
            <a:ext cx="6969102" cy="909973"/>
          </a:xfrm>
        </p:spPr>
        <p:txBody>
          <a:bodyPr/>
          <a:lstStyle/>
          <a:p>
            <a:r>
              <a:rPr lang="en-US" dirty="0"/>
              <a:t>Meteor head and trail echoes</a:t>
            </a:r>
          </a:p>
          <a:p>
            <a:endParaRPr lang="sv-SE" dirty="0"/>
          </a:p>
        </p:txBody>
      </p:sp>
      <p:sp>
        <p:nvSpPr>
          <p:cNvPr id="5" name="Line 3" descr=" 5"/>
          <p:cNvSpPr>
            <a:spLocks noChangeShapeType="1"/>
          </p:cNvSpPr>
          <p:nvPr/>
        </p:nvSpPr>
        <p:spPr bwMode="auto">
          <a:xfrm flipV="1">
            <a:off x="2890377" y="1229470"/>
            <a:ext cx="35814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Line 4" descr=" 6"/>
          <p:cNvSpPr>
            <a:spLocks noChangeShapeType="1"/>
          </p:cNvSpPr>
          <p:nvPr/>
        </p:nvSpPr>
        <p:spPr bwMode="auto">
          <a:xfrm flipV="1">
            <a:off x="3042777" y="1534270"/>
            <a:ext cx="3657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Oval 5" descr=" 7"/>
          <p:cNvSpPr>
            <a:spLocks noChangeArrowheads="1"/>
          </p:cNvSpPr>
          <p:nvPr/>
        </p:nvSpPr>
        <p:spPr bwMode="auto">
          <a:xfrm>
            <a:off x="2737977" y="42012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Text Box 6" descr=" 8"/>
          <p:cNvSpPr txBox="1">
            <a:spLocks noChangeArrowheads="1"/>
          </p:cNvSpPr>
          <p:nvPr/>
        </p:nvSpPr>
        <p:spPr bwMode="auto">
          <a:xfrm>
            <a:off x="2966577" y="37440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9" name="Text Box 7" descr=" 9"/>
          <p:cNvSpPr txBox="1">
            <a:spLocks noChangeArrowheads="1"/>
          </p:cNvSpPr>
          <p:nvPr/>
        </p:nvSpPr>
        <p:spPr bwMode="auto">
          <a:xfrm>
            <a:off x="3042777" y="36678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0" name="Text Box 8" descr=" 10"/>
          <p:cNvSpPr txBox="1">
            <a:spLocks noChangeArrowheads="1"/>
          </p:cNvSpPr>
          <p:nvPr/>
        </p:nvSpPr>
        <p:spPr bwMode="auto">
          <a:xfrm>
            <a:off x="3042777" y="38202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1" name="Text Box 9" descr=" 11"/>
          <p:cNvSpPr txBox="1">
            <a:spLocks noChangeArrowheads="1"/>
          </p:cNvSpPr>
          <p:nvPr/>
        </p:nvSpPr>
        <p:spPr bwMode="auto">
          <a:xfrm>
            <a:off x="3118977" y="36773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2" name="Text Box 10" descr=" 12"/>
          <p:cNvSpPr txBox="1">
            <a:spLocks noChangeArrowheads="1"/>
          </p:cNvSpPr>
          <p:nvPr/>
        </p:nvSpPr>
        <p:spPr bwMode="auto">
          <a:xfrm>
            <a:off x="3195177" y="358214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3" name="Text Box 11" descr=" 13"/>
          <p:cNvSpPr txBox="1">
            <a:spLocks noChangeArrowheads="1"/>
          </p:cNvSpPr>
          <p:nvPr/>
        </p:nvSpPr>
        <p:spPr bwMode="auto">
          <a:xfrm>
            <a:off x="3271377" y="36170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4" name="Line 12" descr=" 14"/>
          <p:cNvSpPr>
            <a:spLocks noChangeShapeType="1"/>
          </p:cNvSpPr>
          <p:nvPr/>
        </p:nvSpPr>
        <p:spPr bwMode="auto">
          <a:xfrm flipH="1">
            <a:off x="2804652" y="2212133"/>
            <a:ext cx="114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Line 13" descr=" 15"/>
          <p:cNvSpPr>
            <a:spLocks noChangeShapeType="1"/>
          </p:cNvSpPr>
          <p:nvPr/>
        </p:nvSpPr>
        <p:spPr bwMode="auto">
          <a:xfrm flipH="1">
            <a:off x="2661777" y="374407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Line 14" descr=" 16"/>
          <p:cNvSpPr>
            <a:spLocks noChangeShapeType="1"/>
          </p:cNvSpPr>
          <p:nvPr/>
        </p:nvSpPr>
        <p:spPr bwMode="auto">
          <a:xfrm>
            <a:off x="2737977" y="4506070"/>
            <a:ext cx="762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Oval 15" descr=" 17"/>
          <p:cNvSpPr>
            <a:spLocks noChangeArrowheads="1"/>
          </p:cNvSpPr>
          <p:nvPr/>
        </p:nvSpPr>
        <p:spPr bwMode="auto">
          <a:xfrm rot="-2639695">
            <a:off x="2661777" y="4277470"/>
            <a:ext cx="152400" cy="304800"/>
          </a:xfrm>
          <a:prstGeom prst="ellipse">
            <a:avLst/>
          </a:prstGeom>
          <a:pattFill prst="sphere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charset="0"/>
            </a:endParaRPr>
          </a:p>
        </p:txBody>
      </p:sp>
      <p:sp>
        <p:nvSpPr>
          <p:cNvPr id="18" name="Line 16" descr=" 18"/>
          <p:cNvSpPr>
            <a:spLocks noChangeShapeType="1"/>
          </p:cNvSpPr>
          <p:nvPr/>
        </p:nvSpPr>
        <p:spPr bwMode="auto">
          <a:xfrm flipV="1">
            <a:off x="1661652" y="4569570"/>
            <a:ext cx="1009650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9" name="Text Box 17" descr=" 19"/>
          <p:cNvSpPr txBox="1">
            <a:spLocks noChangeArrowheads="1"/>
          </p:cNvSpPr>
          <p:nvPr/>
        </p:nvSpPr>
        <p:spPr bwMode="auto">
          <a:xfrm>
            <a:off x="375777" y="4855320"/>
            <a:ext cx="2000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Dense plasma (meteor head)</a:t>
            </a:r>
          </a:p>
        </p:txBody>
      </p:sp>
      <p:sp>
        <p:nvSpPr>
          <p:cNvPr id="20" name="Text Box 18" descr=" 20"/>
          <p:cNvSpPr txBox="1">
            <a:spLocks noChangeArrowheads="1"/>
          </p:cNvSpPr>
          <p:nvPr/>
        </p:nvSpPr>
        <p:spPr bwMode="auto">
          <a:xfrm>
            <a:off x="3499977" y="34487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1" name="Text Box 19" descr=" 21"/>
          <p:cNvSpPr txBox="1">
            <a:spLocks noChangeArrowheads="1"/>
          </p:cNvSpPr>
          <p:nvPr/>
        </p:nvSpPr>
        <p:spPr bwMode="auto">
          <a:xfrm>
            <a:off x="3576177" y="33725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2" name="Text Box 20" descr=" 22"/>
          <p:cNvSpPr txBox="1">
            <a:spLocks noChangeArrowheads="1"/>
          </p:cNvSpPr>
          <p:nvPr/>
        </p:nvSpPr>
        <p:spPr bwMode="auto">
          <a:xfrm>
            <a:off x="3652377" y="338212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3" name="Text Box 21" descr=" 23"/>
          <p:cNvSpPr txBox="1">
            <a:spLocks noChangeArrowheads="1"/>
          </p:cNvSpPr>
          <p:nvPr/>
        </p:nvSpPr>
        <p:spPr bwMode="auto">
          <a:xfrm>
            <a:off x="3728577" y="32868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4" name="Text Box 22" descr=" 24"/>
          <p:cNvSpPr txBox="1">
            <a:spLocks noChangeArrowheads="1"/>
          </p:cNvSpPr>
          <p:nvPr/>
        </p:nvSpPr>
        <p:spPr bwMode="auto">
          <a:xfrm>
            <a:off x="3804777" y="33217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5" name="Text Box 23" descr=" 25"/>
          <p:cNvSpPr txBox="1">
            <a:spLocks noChangeArrowheads="1"/>
          </p:cNvSpPr>
          <p:nvPr/>
        </p:nvSpPr>
        <p:spPr bwMode="auto">
          <a:xfrm>
            <a:off x="3652377" y="32963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6" name="Text Box 24" descr=" 26"/>
          <p:cNvSpPr txBox="1">
            <a:spLocks noChangeArrowheads="1"/>
          </p:cNvSpPr>
          <p:nvPr/>
        </p:nvSpPr>
        <p:spPr bwMode="auto">
          <a:xfrm>
            <a:off x="3728577" y="32201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7" name="Text Box 25" descr=" 27"/>
          <p:cNvSpPr txBox="1">
            <a:spLocks noChangeArrowheads="1"/>
          </p:cNvSpPr>
          <p:nvPr/>
        </p:nvSpPr>
        <p:spPr bwMode="auto">
          <a:xfrm>
            <a:off x="3804777" y="322972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8" name="Text Box 26" descr=" 28"/>
          <p:cNvSpPr txBox="1">
            <a:spLocks noChangeArrowheads="1"/>
          </p:cNvSpPr>
          <p:nvPr/>
        </p:nvSpPr>
        <p:spPr bwMode="auto">
          <a:xfrm>
            <a:off x="3880977" y="31344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29" name="Text Box 27" descr=" 29"/>
          <p:cNvSpPr txBox="1">
            <a:spLocks noChangeArrowheads="1"/>
          </p:cNvSpPr>
          <p:nvPr/>
        </p:nvSpPr>
        <p:spPr bwMode="auto">
          <a:xfrm>
            <a:off x="3957177" y="31693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0" name="Text Box 28" descr=" 30"/>
          <p:cNvSpPr txBox="1">
            <a:spLocks noChangeArrowheads="1"/>
          </p:cNvSpPr>
          <p:nvPr/>
        </p:nvSpPr>
        <p:spPr bwMode="auto">
          <a:xfrm>
            <a:off x="3880977" y="30328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1" name="Text Box 29" descr=" 31"/>
          <p:cNvSpPr txBox="1">
            <a:spLocks noChangeArrowheads="1"/>
          </p:cNvSpPr>
          <p:nvPr/>
        </p:nvSpPr>
        <p:spPr bwMode="auto">
          <a:xfrm>
            <a:off x="3957177" y="29566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2" name="Text Box 30" descr=" 32"/>
          <p:cNvSpPr txBox="1">
            <a:spLocks noChangeArrowheads="1"/>
          </p:cNvSpPr>
          <p:nvPr/>
        </p:nvSpPr>
        <p:spPr bwMode="auto">
          <a:xfrm>
            <a:off x="4033377" y="29661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3" name="Text Box 31" descr=" 33"/>
          <p:cNvSpPr txBox="1">
            <a:spLocks noChangeArrowheads="1"/>
          </p:cNvSpPr>
          <p:nvPr/>
        </p:nvSpPr>
        <p:spPr bwMode="auto">
          <a:xfrm>
            <a:off x="4109577" y="28709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4" name="Text Box 32" descr=" 34"/>
          <p:cNvSpPr txBox="1">
            <a:spLocks noChangeArrowheads="1"/>
          </p:cNvSpPr>
          <p:nvPr/>
        </p:nvSpPr>
        <p:spPr bwMode="auto">
          <a:xfrm>
            <a:off x="4185777" y="29058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5" name="Text Box 33" descr=" 35"/>
          <p:cNvSpPr txBox="1">
            <a:spLocks noChangeArrowheads="1"/>
          </p:cNvSpPr>
          <p:nvPr/>
        </p:nvSpPr>
        <p:spPr bwMode="auto">
          <a:xfrm>
            <a:off x="4338177" y="28042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6" name="Text Box 34" descr=" 36"/>
          <p:cNvSpPr txBox="1">
            <a:spLocks noChangeArrowheads="1"/>
          </p:cNvSpPr>
          <p:nvPr/>
        </p:nvSpPr>
        <p:spPr bwMode="auto">
          <a:xfrm>
            <a:off x="4414377" y="27280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7" name="Text Box 35" descr=" 37"/>
          <p:cNvSpPr txBox="1">
            <a:spLocks noChangeArrowheads="1"/>
          </p:cNvSpPr>
          <p:nvPr/>
        </p:nvSpPr>
        <p:spPr bwMode="auto">
          <a:xfrm>
            <a:off x="4490577" y="27375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8" name="Text Box 36" descr=" 38"/>
          <p:cNvSpPr txBox="1">
            <a:spLocks noChangeArrowheads="1"/>
          </p:cNvSpPr>
          <p:nvPr/>
        </p:nvSpPr>
        <p:spPr bwMode="auto">
          <a:xfrm>
            <a:off x="4566777" y="26423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39" name="Text Box 37" descr=" 39"/>
          <p:cNvSpPr txBox="1">
            <a:spLocks noChangeArrowheads="1"/>
          </p:cNvSpPr>
          <p:nvPr/>
        </p:nvSpPr>
        <p:spPr bwMode="auto">
          <a:xfrm>
            <a:off x="4642977" y="26772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0" name="Text Box 38" descr=" 40"/>
          <p:cNvSpPr txBox="1">
            <a:spLocks noChangeArrowheads="1"/>
          </p:cNvSpPr>
          <p:nvPr/>
        </p:nvSpPr>
        <p:spPr bwMode="auto">
          <a:xfrm>
            <a:off x="3195177" y="37186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1" name="Text Box 39" descr=" 41"/>
          <p:cNvSpPr txBox="1">
            <a:spLocks noChangeArrowheads="1"/>
          </p:cNvSpPr>
          <p:nvPr/>
        </p:nvSpPr>
        <p:spPr bwMode="auto">
          <a:xfrm>
            <a:off x="3271377" y="36424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2" name="Text Box 40" descr=" 42"/>
          <p:cNvSpPr txBox="1">
            <a:spLocks noChangeArrowheads="1"/>
          </p:cNvSpPr>
          <p:nvPr/>
        </p:nvSpPr>
        <p:spPr bwMode="auto">
          <a:xfrm>
            <a:off x="3347577" y="36519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3" name="Text Box 41" descr=" 43"/>
          <p:cNvSpPr txBox="1">
            <a:spLocks noChangeArrowheads="1"/>
          </p:cNvSpPr>
          <p:nvPr/>
        </p:nvSpPr>
        <p:spPr bwMode="auto">
          <a:xfrm>
            <a:off x="3423777" y="355674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4" name="Text Box 42" descr=" 44"/>
          <p:cNvSpPr txBox="1">
            <a:spLocks noChangeArrowheads="1"/>
          </p:cNvSpPr>
          <p:nvPr/>
        </p:nvSpPr>
        <p:spPr bwMode="auto">
          <a:xfrm>
            <a:off x="3499977" y="35916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5" name="Text Box 43" descr=" 45"/>
          <p:cNvSpPr txBox="1">
            <a:spLocks noChangeArrowheads="1"/>
          </p:cNvSpPr>
          <p:nvPr/>
        </p:nvSpPr>
        <p:spPr bwMode="auto">
          <a:xfrm>
            <a:off x="3158665" y="375042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6" name="Text Box 44" descr=" 46"/>
          <p:cNvSpPr txBox="1">
            <a:spLocks noChangeArrowheads="1"/>
          </p:cNvSpPr>
          <p:nvPr/>
        </p:nvSpPr>
        <p:spPr bwMode="auto">
          <a:xfrm>
            <a:off x="3234865" y="367422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7" name="Text Box 45" descr=" 47"/>
          <p:cNvSpPr txBox="1">
            <a:spLocks noChangeArrowheads="1"/>
          </p:cNvSpPr>
          <p:nvPr/>
        </p:nvSpPr>
        <p:spPr bwMode="auto">
          <a:xfrm>
            <a:off x="3311065" y="368374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8" name="Text Box 46" descr=" 48"/>
          <p:cNvSpPr txBox="1">
            <a:spLocks noChangeArrowheads="1"/>
          </p:cNvSpPr>
          <p:nvPr/>
        </p:nvSpPr>
        <p:spPr bwMode="auto">
          <a:xfrm>
            <a:off x="3387265" y="35884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49" name="Text Box 47" descr=" 49"/>
          <p:cNvSpPr txBox="1">
            <a:spLocks noChangeArrowheads="1"/>
          </p:cNvSpPr>
          <p:nvPr/>
        </p:nvSpPr>
        <p:spPr bwMode="auto">
          <a:xfrm>
            <a:off x="3463465" y="362342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0" name="Text Box 48" descr=" 50"/>
          <p:cNvSpPr txBox="1">
            <a:spLocks noChangeArrowheads="1"/>
          </p:cNvSpPr>
          <p:nvPr/>
        </p:nvSpPr>
        <p:spPr bwMode="auto">
          <a:xfrm>
            <a:off x="4617577" y="24518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1" name="Text Box 49" descr=" 51"/>
          <p:cNvSpPr txBox="1">
            <a:spLocks noChangeArrowheads="1"/>
          </p:cNvSpPr>
          <p:nvPr/>
        </p:nvSpPr>
        <p:spPr bwMode="auto">
          <a:xfrm>
            <a:off x="4693777" y="23756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2" name="Text Box 50" descr=" 52"/>
          <p:cNvSpPr txBox="1">
            <a:spLocks noChangeArrowheads="1"/>
          </p:cNvSpPr>
          <p:nvPr/>
        </p:nvSpPr>
        <p:spPr bwMode="auto">
          <a:xfrm>
            <a:off x="4769977" y="23851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3" name="Text Box 51" descr=" 53"/>
          <p:cNvSpPr txBox="1">
            <a:spLocks noChangeArrowheads="1"/>
          </p:cNvSpPr>
          <p:nvPr/>
        </p:nvSpPr>
        <p:spPr bwMode="auto">
          <a:xfrm>
            <a:off x="4846177" y="228992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4" name="Text Box 52" descr=" 54"/>
          <p:cNvSpPr txBox="1">
            <a:spLocks noChangeArrowheads="1"/>
          </p:cNvSpPr>
          <p:nvPr/>
        </p:nvSpPr>
        <p:spPr bwMode="auto">
          <a:xfrm>
            <a:off x="4922377" y="23248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5" name="Text Box 53" descr=" 55"/>
          <p:cNvSpPr txBox="1">
            <a:spLocks noChangeArrowheads="1"/>
          </p:cNvSpPr>
          <p:nvPr/>
        </p:nvSpPr>
        <p:spPr bwMode="auto">
          <a:xfrm>
            <a:off x="5100177" y="20422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6" name="Text Box 54" descr=" 56"/>
          <p:cNvSpPr txBox="1">
            <a:spLocks noChangeArrowheads="1"/>
          </p:cNvSpPr>
          <p:nvPr/>
        </p:nvSpPr>
        <p:spPr bwMode="auto">
          <a:xfrm>
            <a:off x="5176377" y="19660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7" name="Text Box 55" descr=" 57"/>
          <p:cNvSpPr txBox="1">
            <a:spLocks noChangeArrowheads="1"/>
          </p:cNvSpPr>
          <p:nvPr/>
        </p:nvSpPr>
        <p:spPr bwMode="auto">
          <a:xfrm>
            <a:off x="5252577" y="19755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8" name="Text Box 56" descr=" 58"/>
          <p:cNvSpPr txBox="1">
            <a:spLocks noChangeArrowheads="1"/>
          </p:cNvSpPr>
          <p:nvPr/>
        </p:nvSpPr>
        <p:spPr bwMode="auto">
          <a:xfrm>
            <a:off x="5328777" y="188034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59" name="Text Box 57" descr=" 59"/>
          <p:cNvSpPr txBox="1">
            <a:spLocks noChangeArrowheads="1"/>
          </p:cNvSpPr>
          <p:nvPr/>
        </p:nvSpPr>
        <p:spPr bwMode="auto">
          <a:xfrm>
            <a:off x="5404977" y="191527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0" name="Text Box 58" descr=" 60"/>
          <p:cNvSpPr txBox="1">
            <a:spLocks noChangeArrowheads="1"/>
          </p:cNvSpPr>
          <p:nvPr/>
        </p:nvSpPr>
        <p:spPr bwMode="auto">
          <a:xfrm>
            <a:off x="5557377" y="18485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1" name="Text Box 59" descr=" 61"/>
          <p:cNvSpPr txBox="1">
            <a:spLocks noChangeArrowheads="1"/>
          </p:cNvSpPr>
          <p:nvPr/>
        </p:nvSpPr>
        <p:spPr bwMode="auto">
          <a:xfrm>
            <a:off x="5633577" y="17723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2" name="Text Box 60" descr=" 62"/>
          <p:cNvSpPr txBox="1">
            <a:spLocks noChangeArrowheads="1"/>
          </p:cNvSpPr>
          <p:nvPr/>
        </p:nvSpPr>
        <p:spPr bwMode="auto">
          <a:xfrm>
            <a:off x="5709777" y="1781921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3" name="Text Box 61" descr=" 63"/>
          <p:cNvSpPr txBox="1">
            <a:spLocks noChangeArrowheads="1"/>
          </p:cNvSpPr>
          <p:nvPr/>
        </p:nvSpPr>
        <p:spPr bwMode="auto">
          <a:xfrm>
            <a:off x="5785977" y="16866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4" name="Text Box 62" descr=" 64"/>
          <p:cNvSpPr txBox="1">
            <a:spLocks noChangeArrowheads="1"/>
          </p:cNvSpPr>
          <p:nvPr/>
        </p:nvSpPr>
        <p:spPr bwMode="auto">
          <a:xfrm>
            <a:off x="5862177" y="1721596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5" name="Text Box 63" descr=" 65"/>
          <p:cNvSpPr txBox="1">
            <a:spLocks noChangeArrowheads="1"/>
          </p:cNvSpPr>
          <p:nvPr/>
        </p:nvSpPr>
        <p:spPr bwMode="auto">
          <a:xfrm>
            <a:off x="5862177" y="15088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6" name="Text Box 64" descr=" 66"/>
          <p:cNvSpPr txBox="1">
            <a:spLocks noChangeArrowheads="1"/>
          </p:cNvSpPr>
          <p:nvPr/>
        </p:nvSpPr>
        <p:spPr bwMode="auto">
          <a:xfrm>
            <a:off x="5938377" y="14326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7" name="Text Box 65" descr=" 67"/>
          <p:cNvSpPr txBox="1">
            <a:spLocks noChangeArrowheads="1"/>
          </p:cNvSpPr>
          <p:nvPr/>
        </p:nvSpPr>
        <p:spPr bwMode="auto">
          <a:xfrm>
            <a:off x="6014577" y="144219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8" name="Text Box 66" descr=" 68"/>
          <p:cNvSpPr txBox="1">
            <a:spLocks noChangeArrowheads="1"/>
          </p:cNvSpPr>
          <p:nvPr/>
        </p:nvSpPr>
        <p:spPr bwMode="auto">
          <a:xfrm>
            <a:off x="6090777" y="1346945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69" name="Text Box 67" descr=" 69"/>
          <p:cNvSpPr txBox="1">
            <a:spLocks noChangeArrowheads="1"/>
          </p:cNvSpPr>
          <p:nvPr/>
        </p:nvSpPr>
        <p:spPr bwMode="auto">
          <a:xfrm>
            <a:off x="6166977" y="138187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70" name="Line 68" descr=" 70"/>
          <p:cNvSpPr>
            <a:spLocks noChangeShapeType="1"/>
          </p:cNvSpPr>
          <p:nvPr/>
        </p:nvSpPr>
        <p:spPr bwMode="auto">
          <a:xfrm>
            <a:off x="1442577" y="2677271"/>
            <a:ext cx="1371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1" name="Text Box 69" descr=" 71"/>
          <p:cNvSpPr txBox="1">
            <a:spLocks noChangeArrowheads="1"/>
          </p:cNvSpPr>
          <p:nvPr/>
        </p:nvSpPr>
        <p:spPr bwMode="auto">
          <a:xfrm>
            <a:off x="580565" y="2320083"/>
            <a:ext cx="2590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Meteoroid </a:t>
            </a: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2" name="Text Box 70" descr=" 72"/>
          <p:cNvSpPr txBox="1">
            <a:spLocks noChangeArrowheads="1"/>
          </p:cNvSpPr>
          <p:nvPr/>
        </p:nvSpPr>
        <p:spPr bwMode="auto">
          <a:xfrm>
            <a:off x="3880977" y="1458070"/>
            <a:ext cx="1771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Motion of meteoroid</a:t>
            </a: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3" name="Text Box 71" descr=" 73"/>
          <p:cNvSpPr txBox="1">
            <a:spLocks noChangeArrowheads="1"/>
          </p:cNvSpPr>
          <p:nvPr/>
        </p:nvSpPr>
        <p:spPr bwMode="auto">
          <a:xfrm>
            <a:off x="3042777" y="37440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4" name="Text Box 72" descr=" 74"/>
          <p:cNvSpPr txBox="1">
            <a:spLocks noChangeArrowheads="1"/>
          </p:cNvSpPr>
          <p:nvPr/>
        </p:nvSpPr>
        <p:spPr bwMode="auto">
          <a:xfrm>
            <a:off x="3271377" y="35916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5" name="Text Box 73" descr=" 75"/>
          <p:cNvSpPr txBox="1">
            <a:spLocks noChangeArrowheads="1"/>
          </p:cNvSpPr>
          <p:nvPr/>
        </p:nvSpPr>
        <p:spPr bwMode="auto">
          <a:xfrm>
            <a:off x="3347577" y="35154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6" name="Text Box 74" descr=" 76"/>
          <p:cNvSpPr txBox="1">
            <a:spLocks noChangeArrowheads="1"/>
          </p:cNvSpPr>
          <p:nvPr/>
        </p:nvSpPr>
        <p:spPr bwMode="auto">
          <a:xfrm>
            <a:off x="3347577" y="35154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7" name="Text Box 75" descr=" 77"/>
          <p:cNvSpPr txBox="1">
            <a:spLocks noChangeArrowheads="1"/>
          </p:cNvSpPr>
          <p:nvPr/>
        </p:nvSpPr>
        <p:spPr bwMode="auto">
          <a:xfrm>
            <a:off x="3347577" y="34392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8" name="Text Box 76" descr=" 78"/>
          <p:cNvSpPr txBox="1">
            <a:spLocks noChangeArrowheads="1"/>
          </p:cNvSpPr>
          <p:nvPr/>
        </p:nvSpPr>
        <p:spPr bwMode="auto">
          <a:xfrm>
            <a:off x="3118977" y="36678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sp>
        <p:nvSpPr>
          <p:cNvPr id="79" name="Text Box 77" descr=" 79"/>
          <p:cNvSpPr txBox="1">
            <a:spLocks noChangeArrowheads="1"/>
          </p:cNvSpPr>
          <p:nvPr/>
        </p:nvSpPr>
        <p:spPr bwMode="auto">
          <a:xfrm>
            <a:off x="3195177" y="359167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grpSp>
        <p:nvGrpSpPr>
          <p:cNvPr id="80" name="Group 78" descr=" 2"/>
          <p:cNvGrpSpPr>
            <a:grpSpLocks/>
          </p:cNvGrpSpPr>
          <p:nvPr/>
        </p:nvGrpSpPr>
        <p:grpSpPr bwMode="auto">
          <a:xfrm>
            <a:off x="3536489" y="2975721"/>
            <a:ext cx="1525587" cy="957262"/>
            <a:chOff x="2543" y="2670"/>
            <a:chExt cx="961" cy="603"/>
          </a:xfrm>
        </p:grpSpPr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2568" y="292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2543" y="2985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2618" y="283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2713" y="278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2671" y="285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6" name="Text Box 84"/>
            <p:cNvSpPr txBox="1">
              <a:spLocks noChangeArrowheads="1"/>
            </p:cNvSpPr>
            <p:nvPr/>
          </p:nvSpPr>
          <p:spPr bwMode="auto">
            <a:xfrm>
              <a:off x="2781" y="270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7" name="Text Box 85"/>
            <p:cNvSpPr txBox="1">
              <a:spLocks noChangeArrowheads="1"/>
            </p:cNvSpPr>
            <p:nvPr/>
          </p:nvSpPr>
          <p:spPr bwMode="auto">
            <a:xfrm>
              <a:off x="2756" y="2763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88" name="Text Box 86"/>
            <p:cNvSpPr txBox="1">
              <a:spLocks noChangeArrowheads="1"/>
            </p:cNvSpPr>
            <p:nvPr/>
          </p:nvSpPr>
          <p:spPr bwMode="auto">
            <a:xfrm>
              <a:off x="2880" y="2670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</p:grpSp>
      <p:sp>
        <p:nvSpPr>
          <p:cNvPr id="89" name="Text Box 87" descr=" 89"/>
          <p:cNvSpPr txBox="1">
            <a:spLocks noChangeArrowheads="1"/>
          </p:cNvSpPr>
          <p:nvPr/>
        </p:nvSpPr>
        <p:spPr bwMode="auto">
          <a:xfrm>
            <a:off x="4511214" y="255344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。</a:t>
            </a:r>
          </a:p>
        </p:txBody>
      </p:sp>
      <p:grpSp>
        <p:nvGrpSpPr>
          <p:cNvPr id="90" name="Group 88" descr=" 3"/>
          <p:cNvGrpSpPr>
            <a:grpSpLocks/>
          </p:cNvGrpSpPr>
          <p:nvPr/>
        </p:nvGrpSpPr>
        <p:grpSpPr bwMode="auto">
          <a:xfrm>
            <a:off x="4190539" y="2677271"/>
            <a:ext cx="1209675" cy="604837"/>
            <a:chOff x="2955" y="2448"/>
            <a:chExt cx="762" cy="381"/>
          </a:xfrm>
        </p:grpSpPr>
        <p:sp>
          <p:nvSpPr>
            <p:cNvPr id="91" name="Text Box 89"/>
            <p:cNvSpPr txBox="1">
              <a:spLocks noChangeArrowheads="1"/>
            </p:cNvSpPr>
            <p:nvPr/>
          </p:nvSpPr>
          <p:spPr bwMode="auto">
            <a:xfrm>
              <a:off x="2955" y="2517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2" name="Text Box 90"/>
            <p:cNvSpPr txBox="1">
              <a:spLocks noChangeArrowheads="1"/>
            </p:cNvSpPr>
            <p:nvPr/>
          </p:nvSpPr>
          <p:spPr bwMode="auto">
            <a:xfrm>
              <a:off x="3050" y="2467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3" name="Text Box 91"/>
            <p:cNvSpPr txBox="1">
              <a:spLocks noChangeArrowheads="1"/>
            </p:cNvSpPr>
            <p:nvPr/>
          </p:nvSpPr>
          <p:spPr bwMode="auto">
            <a:xfrm>
              <a:off x="3008" y="2541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4" name="Text Box 92"/>
            <p:cNvSpPr txBox="1">
              <a:spLocks noChangeArrowheads="1"/>
            </p:cNvSpPr>
            <p:nvPr/>
          </p:nvSpPr>
          <p:spPr bwMode="auto">
            <a:xfrm>
              <a:off x="3093" y="244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</p:grpSp>
      <p:grpSp>
        <p:nvGrpSpPr>
          <p:cNvPr id="95" name="Group 93" descr=" 4"/>
          <p:cNvGrpSpPr>
            <a:grpSpLocks/>
          </p:cNvGrpSpPr>
          <p:nvPr/>
        </p:nvGrpSpPr>
        <p:grpSpPr bwMode="auto">
          <a:xfrm>
            <a:off x="4628689" y="2107358"/>
            <a:ext cx="1525587" cy="957262"/>
            <a:chOff x="2543" y="2670"/>
            <a:chExt cx="961" cy="603"/>
          </a:xfrm>
        </p:grpSpPr>
        <p:sp>
          <p:nvSpPr>
            <p:cNvPr id="96" name="Text Box 94"/>
            <p:cNvSpPr txBox="1">
              <a:spLocks noChangeArrowheads="1"/>
            </p:cNvSpPr>
            <p:nvPr/>
          </p:nvSpPr>
          <p:spPr bwMode="auto">
            <a:xfrm>
              <a:off x="2568" y="292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2543" y="2985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8" name="Text Box 96"/>
            <p:cNvSpPr txBox="1">
              <a:spLocks noChangeArrowheads="1"/>
            </p:cNvSpPr>
            <p:nvPr/>
          </p:nvSpPr>
          <p:spPr bwMode="auto">
            <a:xfrm>
              <a:off x="2618" y="283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99" name="Text Box 97"/>
            <p:cNvSpPr txBox="1">
              <a:spLocks noChangeArrowheads="1"/>
            </p:cNvSpPr>
            <p:nvPr/>
          </p:nvSpPr>
          <p:spPr bwMode="auto">
            <a:xfrm>
              <a:off x="2713" y="278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2671" y="285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2781" y="270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2" name="Text Box 100"/>
            <p:cNvSpPr txBox="1">
              <a:spLocks noChangeArrowheads="1"/>
            </p:cNvSpPr>
            <p:nvPr/>
          </p:nvSpPr>
          <p:spPr bwMode="auto">
            <a:xfrm>
              <a:off x="2756" y="2763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3" name="Text Box 101"/>
            <p:cNvSpPr txBox="1">
              <a:spLocks noChangeArrowheads="1"/>
            </p:cNvSpPr>
            <p:nvPr/>
          </p:nvSpPr>
          <p:spPr bwMode="auto">
            <a:xfrm>
              <a:off x="2880" y="2670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</p:grpSp>
      <p:grpSp>
        <p:nvGrpSpPr>
          <p:cNvPr id="104" name="Group 102" descr=" 80"/>
          <p:cNvGrpSpPr>
            <a:grpSpLocks/>
          </p:cNvGrpSpPr>
          <p:nvPr/>
        </p:nvGrpSpPr>
        <p:grpSpPr bwMode="auto">
          <a:xfrm>
            <a:off x="5306553" y="1497758"/>
            <a:ext cx="1525587" cy="957262"/>
            <a:chOff x="2543" y="2670"/>
            <a:chExt cx="961" cy="603"/>
          </a:xfrm>
        </p:grpSpPr>
        <p:sp>
          <p:nvSpPr>
            <p:cNvPr id="105" name="Text Box 103"/>
            <p:cNvSpPr txBox="1">
              <a:spLocks noChangeArrowheads="1"/>
            </p:cNvSpPr>
            <p:nvPr/>
          </p:nvSpPr>
          <p:spPr bwMode="auto">
            <a:xfrm>
              <a:off x="2568" y="292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6" name="Text Box 104"/>
            <p:cNvSpPr txBox="1">
              <a:spLocks noChangeArrowheads="1"/>
            </p:cNvSpPr>
            <p:nvPr/>
          </p:nvSpPr>
          <p:spPr bwMode="auto">
            <a:xfrm>
              <a:off x="2543" y="2985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7" name="Text Box 105"/>
            <p:cNvSpPr txBox="1">
              <a:spLocks noChangeArrowheads="1"/>
            </p:cNvSpPr>
            <p:nvPr/>
          </p:nvSpPr>
          <p:spPr bwMode="auto">
            <a:xfrm>
              <a:off x="2618" y="283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8" name="Text Box 106"/>
            <p:cNvSpPr txBox="1">
              <a:spLocks noChangeArrowheads="1"/>
            </p:cNvSpPr>
            <p:nvPr/>
          </p:nvSpPr>
          <p:spPr bwMode="auto">
            <a:xfrm>
              <a:off x="2713" y="278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09" name="Text Box 107"/>
            <p:cNvSpPr txBox="1">
              <a:spLocks noChangeArrowheads="1"/>
            </p:cNvSpPr>
            <p:nvPr/>
          </p:nvSpPr>
          <p:spPr bwMode="auto">
            <a:xfrm>
              <a:off x="2671" y="285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10" name="Text Box 108"/>
            <p:cNvSpPr txBox="1">
              <a:spLocks noChangeArrowheads="1"/>
            </p:cNvSpPr>
            <p:nvPr/>
          </p:nvSpPr>
          <p:spPr bwMode="auto">
            <a:xfrm>
              <a:off x="2781" y="270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11" name="Text Box 109"/>
            <p:cNvSpPr txBox="1">
              <a:spLocks noChangeArrowheads="1"/>
            </p:cNvSpPr>
            <p:nvPr/>
          </p:nvSpPr>
          <p:spPr bwMode="auto">
            <a:xfrm>
              <a:off x="2756" y="2763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  <p:sp>
          <p:nvSpPr>
            <p:cNvPr id="112" name="Text Box 110"/>
            <p:cNvSpPr txBox="1">
              <a:spLocks noChangeArrowheads="1"/>
            </p:cNvSpPr>
            <p:nvPr/>
          </p:nvSpPr>
          <p:spPr bwMode="auto">
            <a:xfrm>
              <a:off x="2880" y="2670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。</a:t>
              </a:r>
            </a:p>
          </p:txBody>
        </p:sp>
      </p:grpSp>
      <p:sp>
        <p:nvSpPr>
          <p:cNvPr id="113" name="Line 111" descr=" 113"/>
          <p:cNvSpPr>
            <a:spLocks noChangeShapeType="1"/>
          </p:cNvSpPr>
          <p:nvPr/>
        </p:nvSpPr>
        <p:spPr bwMode="auto">
          <a:xfrm flipH="1" flipV="1">
            <a:off x="6243177" y="1686670"/>
            <a:ext cx="1173163" cy="1374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14" name="Text Box 112" descr=" 114"/>
          <p:cNvSpPr txBox="1">
            <a:spLocks noChangeArrowheads="1"/>
          </p:cNvSpPr>
          <p:nvPr/>
        </p:nvSpPr>
        <p:spPr bwMode="auto">
          <a:xfrm>
            <a:off x="7102838" y="3044777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electron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5" name="Line 113" descr=" 115"/>
          <p:cNvSpPr>
            <a:spLocks noChangeShapeType="1"/>
          </p:cNvSpPr>
          <p:nvPr/>
        </p:nvSpPr>
        <p:spPr bwMode="auto">
          <a:xfrm flipV="1">
            <a:off x="4019089" y="3336083"/>
            <a:ext cx="21590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16" name="Text Box 114" descr=" 116"/>
          <p:cNvSpPr txBox="1">
            <a:spLocks noChangeArrowheads="1"/>
          </p:cNvSpPr>
          <p:nvPr/>
        </p:nvSpPr>
        <p:spPr bwMode="auto">
          <a:xfrm>
            <a:off x="3519027" y="399807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Positive ion</a:t>
            </a: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7" name="Text Box 115" descr=" 117"/>
          <p:cNvSpPr txBox="1">
            <a:spLocks noChangeArrowheads="1"/>
          </p:cNvSpPr>
          <p:nvPr/>
        </p:nvSpPr>
        <p:spPr bwMode="auto">
          <a:xfrm>
            <a:off x="661526" y="926258"/>
            <a:ext cx="28472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Electrons in the plasma around the meteoroid or the trail scatter radio waves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8" name="Line 116" descr=" 118"/>
          <p:cNvSpPr>
            <a:spLocks noChangeShapeType="1"/>
          </p:cNvSpPr>
          <p:nvPr/>
        </p:nvSpPr>
        <p:spPr bwMode="auto">
          <a:xfrm flipH="1">
            <a:off x="6776577" y="138187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19" name="Text Box 117" descr=" 119"/>
          <p:cNvSpPr txBox="1">
            <a:spLocks noChangeArrowheads="1"/>
          </p:cNvSpPr>
          <p:nvPr/>
        </p:nvSpPr>
        <p:spPr bwMode="auto">
          <a:xfrm>
            <a:off x="8071977" y="1077070"/>
            <a:ext cx="1143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Meteor trail</a:t>
            </a: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20" name="Text Box 118" descr=" 120"/>
          <p:cNvSpPr txBox="1">
            <a:spLocks noChangeArrowheads="1"/>
          </p:cNvSpPr>
          <p:nvPr/>
        </p:nvSpPr>
        <p:spPr bwMode="auto">
          <a:xfrm>
            <a:off x="375777" y="2982071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10-70km/s</a:t>
            </a:r>
          </a:p>
        </p:txBody>
      </p:sp>
      <p:sp>
        <p:nvSpPr>
          <p:cNvPr id="121" name="Line 6" descr=" 121"/>
          <p:cNvSpPr>
            <a:spLocks noChangeShapeType="1"/>
          </p:cNvSpPr>
          <p:nvPr/>
        </p:nvSpPr>
        <p:spPr bwMode="auto">
          <a:xfrm flipH="1">
            <a:off x="7071852" y="5352209"/>
            <a:ext cx="314325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2" name="Line 7" descr=" 122"/>
          <p:cNvSpPr>
            <a:spLocks noChangeShapeType="1"/>
          </p:cNvSpPr>
          <p:nvPr/>
        </p:nvSpPr>
        <p:spPr bwMode="auto">
          <a:xfrm flipH="1">
            <a:off x="7203616" y="5480795"/>
            <a:ext cx="315911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3" name="Line 8" descr=" 123"/>
          <p:cNvSpPr>
            <a:spLocks noChangeShapeType="1"/>
          </p:cNvSpPr>
          <p:nvPr/>
        </p:nvSpPr>
        <p:spPr bwMode="auto">
          <a:xfrm flipH="1">
            <a:off x="7335377" y="5609384"/>
            <a:ext cx="315913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4" name="Line 9" descr=" 124"/>
          <p:cNvSpPr>
            <a:spLocks noChangeShapeType="1"/>
          </p:cNvSpPr>
          <p:nvPr/>
        </p:nvSpPr>
        <p:spPr bwMode="auto">
          <a:xfrm>
            <a:off x="7202027" y="5422058"/>
            <a:ext cx="338138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5" name="Line 10" descr=" 125"/>
          <p:cNvSpPr>
            <a:spLocks noChangeShapeType="1"/>
          </p:cNvSpPr>
          <p:nvPr/>
        </p:nvSpPr>
        <p:spPr bwMode="auto">
          <a:xfrm>
            <a:off x="7376653" y="5498259"/>
            <a:ext cx="1587" cy="471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6" name="Line 11" descr=" 126"/>
          <p:cNvSpPr>
            <a:spLocks noChangeShapeType="1"/>
          </p:cNvSpPr>
          <p:nvPr/>
        </p:nvSpPr>
        <p:spPr bwMode="auto">
          <a:xfrm flipH="1" flipV="1">
            <a:off x="4876339" y="3283696"/>
            <a:ext cx="2071686" cy="21431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7" name="Line 12" descr=" 127"/>
          <p:cNvSpPr>
            <a:spLocks noChangeShapeType="1"/>
          </p:cNvSpPr>
          <p:nvPr/>
        </p:nvSpPr>
        <p:spPr bwMode="auto">
          <a:xfrm flipH="1" flipV="1">
            <a:off x="5162089" y="3140821"/>
            <a:ext cx="2000250" cy="2071686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arrow" w="med" len="med"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28" name="正方形/長方形 131" descr=" 132"/>
          <p:cNvSpPr/>
          <p:nvPr/>
        </p:nvSpPr>
        <p:spPr>
          <a:xfrm>
            <a:off x="7805278" y="5855445"/>
            <a:ext cx="928687" cy="3571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29" name="フリーフォーム 132" descr=" 133"/>
          <p:cNvSpPr/>
          <p:nvPr/>
        </p:nvSpPr>
        <p:spPr>
          <a:xfrm>
            <a:off x="7376652" y="5849095"/>
            <a:ext cx="409575" cy="161925"/>
          </a:xfrm>
          <a:custGeom>
            <a:avLst/>
            <a:gdLst>
              <a:gd name="connsiteX0" fmla="*/ 0 w 409433"/>
              <a:gd name="connsiteY0" fmla="*/ 0 h 161707"/>
              <a:gd name="connsiteX1" fmla="*/ 68239 w 409433"/>
              <a:gd name="connsiteY1" fmla="*/ 13648 h 161707"/>
              <a:gd name="connsiteX2" fmla="*/ 122830 w 409433"/>
              <a:gd name="connsiteY2" fmla="*/ 109182 h 161707"/>
              <a:gd name="connsiteX3" fmla="*/ 163774 w 409433"/>
              <a:gd name="connsiteY3" fmla="*/ 150126 h 161707"/>
              <a:gd name="connsiteX4" fmla="*/ 409433 w 409433"/>
              <a:gd name="connsiteY4" fmla="*/ 150126 h 16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433" h="161707">
                <a:moveTo>
                  <a:pt x="0" y="0"/>
                </a:moveTo>
                <a:cubicBezTo>
                  <a:pt x="22746" y="4549"/>
                  <a:pt x="48098" y="2139"/>
                  <a:pt x="68239" y="13648"/>
                </a:cubicBezTo>
                <a:cubicBezTo>
                  <a:pt x="83803" y="22542"/>
                  <a:pt x="116749" y="100668"/>
                  <a:pt x="122830" y="109182"/>
                </a:cubicBezTo>
                <a:cubicBezTo>
                  <a:pt x="134049" y="124888"/>
                  <a:pt x="144667" y="147396"/>
                  <a:pt x="163774" y="150126"/>
                </a:cubicBezTo>
                <a:cubicBezTo>
                  <a:pt x="244837" y="161707"/>
                  <a:pt x="327547" y="150126"/>
                  <a:pt x="409433" y="15012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" name="Text Box 114" descr=" 134"/>
          <p:cNvSpPr txBox="1">
            <a:spLocks noChangeArrowheads="1"/>
          </p:cNvSpPr>
          <p:nvPr/>
        </p:nvSpPr>
        <p:spPr bwMode="auto">
          <a:xfrm>
            <a:off x="6398498" y="4233874"/>
            <a:ext cx="17668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Meteor trail echo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31" name="テキスト ボックス 134" descr=" 135"/>
          <p:cNvSpPr txBox="1">
            <a:spLocks noChangeArrowheads="1"/>
          </p:cNvSpPr>
          <p:nvPr/>
        </p:nvSpPr>
        <p:spPr bwMode="auto">
          <a:xfrm>
            <a:off x="6447965" y="6141195"/>
            <a:ext cx="27860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Specular meteor radar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e.g.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SKiYMET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ATRAD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2" name="Line 18" descr=" 136"/>
          <p:cNvSpPr>
            <a:spLocks noChangeShapeType="1"/>
          </p:cNvSpPr>
          <p:nvPr/>
        </p:nvSpPr>
        <p:spPr bwMode="auto">
          <a:xfrm flipH="1" flipV="1">
            <a:off x="2763377" y="4707683"/>
            <a:ext cx="255588" cy="11477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3" name="Line 19" descr=" 137"/>
          <p:cNvSpPr>
            <a:spLocks noChangeShapeType="1"/>
          </p:cNvSpPr>
          <p:nvPr/>
        </p:nvSpPr>
        <p:spPr bwMode="auto">
          <a:xfrm flipH="1" flipV="1">
            <a:off x="2876090" y="4783883"/>
            <a:ext cx="255586" cy="10509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arrow" w="med" len="med"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4" name="Text Box 21" descr=" 138"/>
          <p:cNvSpPr txBox="1">
            <a:spLocks noChangeArrowheads="1"/>
          </p:cNvSpPr>
          <p:nvPr/>
        </p:nvSpPr>
        <p:spPr bwMode="auto">
          <a:xfrm>
            <a:off x="3018966" y="4926758"/>
            <a:ext cx="250031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charset="0"/>
              </a:rPr>
              <a:t>Meteor head echo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35" name="Picture 2" descr="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277" y="5958633"/>
            <a:ext cx="30241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テキスト ボックス 140" descr=" 141"/>
          <p:cNvSpPr txBox="1">
            <a:spLocks noChangeArrowheads="1"/>
          </p:cNvSpPr>
          <p:nvPr/>
        </p:nvSpPr>
        <p:spPr bwMode="auto">
          <a:xfrm>
            <a:off x="3161841" y="5355383"/>
            <a:ext cx="3538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High Power Large Aperture radar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e.g. MU, MAARSY, EISCAT,…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7" name="Platshållare för bildnummer 3"/>
          <p:cNvSpPr txBox="1">
            <a:spLocks/>
          </p:cNvSpPr>
          <p:nvPr/>
        </p:nvSpPr>
        <p:spPr>
          <a:xfrm>
            <a:off x="114300" y="6408109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A3A7D-9621-4BB4-8BDB-5D9E64CFD838}" type="slidenum"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7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BDA402-8BC9-44AB-8C31-B5B75E6633A3}" type="slidenum">
              <a:rPr lang="sv-SE" smtClean="0"/>
              <a:t>19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t="8645" b="-1"/>
          <a:stretch/>
        </p:blipFill>
        <p:spPr>
          <a:xfrm>
            <a:off x="0" y="0"/>
            <a:ext cx="9144000" cy="402294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231" y="122239"/>
            <a:ext cx="77079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ruta 6"/>
          <p:cNvSpPr txBox="1"/>
          <p:nvPr/>
        </p:nvSpPr>
        <p:spPr>
          <a:xfrm>
            <a:off x="6123543" y="1536434"/>
            <a:ext cx="3130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Pellinen</a:t>
            </a:r>
            <a:r>
              <a:rPr lang="sv-SE" sz="1600" dirty="0"/>
              <a:t>-Wannberg et al. 1998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1910C94-45E5-496C-ADE7-F3ACCA204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71EA0FD-E385-43C2-AE40-09964B9A3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18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2C0382-1165-4BD6-B4AC-AC0BEC11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Onlinemedia 3">
            <a:hlinkClick r:id="" action="ppaction://media"/>
            <a:extLst>
              <a:ext uri="{FF2B5EF4-FFF2-40B4-BE49-F238E27FC236}">
                <a16:creationId xmlns:a16="http://schemas.microsoft.com/office/drawing/2014/main" id="{E1DBCFB2-23F9-4B9C-80C0-3FB0DCC9079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098738" cy="51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7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966B0F1-FE25-4A79-BB1D-32D2640D10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0013E7-F7AD-449D-938D-F85FED262A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DFD765-515F-41AA-ACEE-6EB2DCBD6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A01028-9418-4EA5-BF7E-2C3B43F8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1282870" y="79243"/>
            <a:ext cx="5320306" cy="658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CE8B6AF-B24B-4472-A640-8F2B3F768C9F}"/>
              </a:ext>
            </a:extLst>
          </p:cNvPr>
          <p:cNvSpPr txBox="1">
            <a:spLocks noChangeArrowheads="1"/>
          </p:cNvSpPr>
          <p:nvPr/>
        </p:nvSpPr>
        <p:spPr>
          <a:xfrm>
            <a:off x="5546725" y="5913945"/>
            <a:ext cx="2663825" cy="776287"/>
          </a:xfrm>
          <a:prstGeom prst="rect">
            <a:avLst/>
          </a:prstGeom>
        </p:spPr>
        <p:txBody>
          <a:bodyPr/>
          <a:lstStyle>
            <a:lvl1pPr marL="316531" indent="-31653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954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17" indent="-263776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258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55103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77145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99186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»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31" marR="0" lvl="0" indent="-316531" algn="l" defTabSz="42204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	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Figure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 2.6 from 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Nygrén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, T. (1996), 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Introduction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 to 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incoherent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scatter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measurements</a:t>
            </a: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ＭＳ Ｐゴシック" charset="0"/>
              </a:rPr>
              <a:t>, 1st ed., Invers, Sodankylä, Finland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F34AE-462C-4CEC-B37E-49B6E683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/>
          <a:stretch>
            <a:fillRect/>
          </a:stretch>
        </p:blipFill>
        <p:spPr bwMode="auto">
          <a:xfrm>
            <a:off x="5928194" y="411850"/>
            <a:ext cx="3163824" cy="49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01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82955F2-433F-4312-84F6-97B80E863E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492FCF2-E414-4843-A700-67503A577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E45226-82B7-4ADB-B93A-584DB5666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6F2AE31-B7CF-4456-8538-63BD1CFA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125538"/>
            <a:ext cx="7851459" cy="497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44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B946601-12E7-443C-975B-30B69D401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76DC0C-5B70-4314-B4FF-FAC79513A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EFF8C5-D80B-4282-9341-F53833815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A000683A-10C6-42D1-B087-0662A72B0DD9}"/>
              </a:ext>
            </a:extLst>
          </p:cNvPr>
          <p:cNvGrpSpPr>
            <a:grpSpLocks/>
          </p:cNvGrpSpPr>
          <p:nvPr/>
        </p:nvGrpSpPr>
        <p:grpSpPr bwMode="auto">
          <a:xfrm>
            <a:off x="979296" y="307925"/>
            <a:ext cx="7478905" cy="6515735"/>
            <a:chOff x="-352" y="-151"/>
            <a:chExt cx="4954" cy="4316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787118B-9BC6-4BA3-A2BE-30BC94D7B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52" y="449"/>
              <a:ext cx="1089" cy="3141"/>
              <a:chOff x="-510" y="404"/>
              <a:chExt cx="1089" cy="3141"/>
            </a:xfrm>
          </p:grpSpPr>
          <p:grpSp>
            <p:nvGrpSpPr>
              <p:cNvPr id="8" name="Group 6">
                <a:extLst>
                  <a:ext uri="{FF2B5EF4-FFF2-40B4-BE49-F238E27FC236}">
                    <a16:creationId xmlns:a16="http://schemas.microsoft.com/office/drawing/2014/main" id="{68BFDA08-A3CD-411F-A203-72313534AF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10" y="404"/>
                <a:ext cx="1086" cy="1623"/>
                <a:chOff x="-510" y="404"/>
                <a:chExt cx="1086" cy="1623"/>
              </a:xfrm>
            </p:grpSpPr>
            <p:sp>
              <p:nvSpPr>
                <p:cNvPr id="10" name="Text Box 2">
                  <a:extLst>
                    <a:ext uri="{FF2B5EF4-FFF2-40B4-BE49-F238E27FC236}">
                      <a16:creationId xmlns:a16="http://schemas.microsoft.com/office/drawing/2014/main" id="{CD37184B-9EBE-41AE-A5D1-3B39EFB11E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88" y="404"/>
                  <a:ext cx="73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altLang="sv-SE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66A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KIRUNA:</a:t>
                  </a:r>
                  <a:endParaRPr kumimoji="0" lang="en-US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 Box 3">
                  <a:extLst>
                    <a:ext uri="{FF2B5EF4-FFF2-40B4-BE49-F238E27FC236}">
                      <a16:creationId xmlns:a16="http://schemas.microsoft.com/office/drawing/2014/main" id="{83EAC9F5-2619-4578-8328-D2CE019F86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10" y="1794"/>
                  <a:ext cx="1086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altLang="sv-SE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66A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SODANKYLÄ:</a:t>
                  </a:r>
                  <a:endParaRPr kumimoji="0" lang="en-US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76301E2F-2E96-4FDC-8F4D-677204FE1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24" y="3312"/>
                <a:ext cx="80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TROMSØ:</a:t>
                </a:r>
                <a:endParaRPr kumimoji="0" lang="en-US" alt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B66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9163D7A4-9066-4A91-9760-44002DAD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3549" r="41934" b="6699"/>
            <a:stretch>
              <a:fillRect/>
            </a:stretch>
          </p:blipFill>
          <p:spPr bwMode="auto">
            <a:xfrm>
              <a:off x="612" y="-151"/>
              <a:ext cx="3990" cy="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728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F053198-B8CD-4D1F-8104-94C379E4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36" y="1062143"/>
            <a:ext cx="6926603" cy="5427246"/>
          </a:xfrm>
          <a:prstGeom prst="rect">
            <a:avLst/>
          </a:prstGeom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3248FD0-69AD-4FB9-AC3E-E48853E42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3146" y="2000250"/>
            <a:ext cx="7320709" cy="485774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E8B3A4-7955-48E0-A101-DE77AFCF79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Eiscat_3d </a:t>
            </a:r>
            <a:r>
              <a:rPr lang="sv-SE" dirty="0" err="1"/>
              <a:t>multistatic</a:t>
            </a:r>
            <a:r>
              <a:rPr lang="sv-SE" dirty="0"/>
              <a:t> meteor observations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2ABDC7-522E-4975-BA8C-EB8AD3A66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E3C5BFFB-34FE-4057-88CD-3CF15827C052}"/>
              </a:ext>
            </a:extLst>
          </p:cNvPr>
          <p:cNvSpPr txBox="1"/>
          <p:nvPr/>
        </p:nvSpPr>
        <p:spPr>
          <a:xfrm>
            <a:off x="5620512" y="63776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Pellinen-Wannberg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 et al. 2016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43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B946601-12E7-443C-975B-30B69D401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76DC0C-5B70-4314-B4FF-FAC79513A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EFF8C5-D80B-4282-9341-F53833815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A000683A-10C6-42D1-B087-0662A72B0DD9}"/>
              </a:ext>
            </a:extLst>
          </p:cNvPr>
          <p:cNvGrpSpPr>
            <a:grpSpLocks/>
          </p:cNvGrpSpPr>
          <p:nvPr/>
        </p:nvGrpSpPr>
        <p:grpSpPr bwMode="auto">
          <a:xfrm>
            <a:off x="564137" y="307925"/>
            <a:ext cx="7894064" cy="6515735"/>
            <a:chOff x="-627" y="-151"/>
            <a:chExt cx="5229" cy="4316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787118B-9BC6-4BA3-A2BE-30BC94D7B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27" y="451"/>
              <a:ext cx="1340" cy="3165"/>
              <a:chOff x="-785" y="406"/>
              <a:chExt cx="1340" cy="3165"/>
            </a:xfrm>
          </p:grpSpPr>
          <p:grpSp>
            <p:nvGrpSpPr>
              <p:cNvPr id="8" name="Group 6">
                <a:extLst>
                  <a:ext uri="{FF2B5EF4-FFF2-40B4-BE49-F238E27FC236}">
                    <a16:creationId xmlns:a16="http://schemas.microsoft.com/office/drawing/2014/main" id="{68BFDA08-A3CD-411F-A203-72313534AF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5" y="406"/>
                <a:ext cx="1340" cy="1633"/>
                <a:chOff x="-785" y="406"/>
                <a:chExt cx="1340" cy="1633"/>
              </a:xfrm>
            </p:grpSpPr>
            <p:sp>
              <p:nvSpPr>
                <p:cNvPr id="10" name="Text Box 2">
                  <a:extLst>
                    <a:ext uri="{FF2B5EF4-FFF2-40B4-BE49-F238E27FC236}">
                      <a16:creationId xmlns:a16="http://schemas.microsoft.com/office/drawing/2014/main" id="{CD37184B-9EBE-41AE-A5D1-3B39EFB11E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785" y="406"/>
                  <a:ext cx="1340" cy="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altLang="sv-SE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66A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KARESUVANTO:</a:t>
                  </a:r>
                  <a:endParaRPr kumimoji="0" lang="en-US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 Box 3">
                  <a:extLst>
                    <a:ext uri="{FF2B5EF4-FFF2-40B4-BE49-F238E27FC236}">
                      <a16:creationId xmlns:a16="http://schemas.microsoft.com/office/drawing/2014/main" id="{83EAC9F5-2619-4578-8328-D2CE019F86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10" y="1794"/>
                  <a:ext cx="1065" cy="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altLang="sv-SE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66A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KAISENIEMI:</a:t>
                  </a:r>
                  <a:endParaRPr kumimoji="0" lang="en-US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76301E2F-2E96-4FDC-8F4D-677204FE1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79" y="3326"/>
                <a:ext cx="861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altLang="sv-S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66A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SKIBOTN:</a:t>
                </a:r>
                <a:endParaRPr kumimoji="0" lang="en-US" altLang="sv-S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B66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9163D7A4-9066-4A91-9760-44002DAD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3549" r="41934" b="6699"/>
            <a:stretch>
              <a:fillRect/>
            </a:stretch>
          </p:blipFill>
          <p:spPr bwMode="auto">
            <a:xfrm>
              <a:off x="612" y="-151"/>
              <a:ext cx="3990" cy="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752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631CCCC-E194-4658-8ADB-1F4405CE8F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954B9A-CBA1-4ECB-B28D-A296663F4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969102" cy="733557"/>
          </a:xfrm>
        </p:spPr>
        <p:txBody>
          <a:bodyPr/>
          <a:lstStyle/>
          <a:p>
            <a:r>
              <a:rPr lang="sv-SE" dirty="0"/>
              <a:t>Meteoroid </a:t>
            </a:r>
            <a:r>
              <a:rPr lang="sv-SE" dirty="0" err="1"/>
              <a:t>velocity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122F0E2-56FC-4580-952A-329DA0340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454A9B28-390B-4BE8-991E-0D5DD4CEE279}"/>
              </a:ext>
            </a:extLst>
          </p:cNvPr>
          <p:cNvGrpSpPr>
            <a:grpSpLocks/>
          </p:cNvGrpSpPr>
          <p:nvPr/>
        </p:nvGrpSpPr>
        <p:grpSpPr bwMode="auto">
          <a:xfrm>
            <a:off x="251968" y="695077"/>
            <a:ext cx="9329938" cy="5959673"/>
            <a:chOff x="0" y="346"/>
            <a:chExt cx="6010" cy="383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99BB44A-A7ED-48E7-B6F7-0CD76D122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9" b="2657"/>
            <a:stretch>
              <a:fillRect/>
            </a:stretch>
          </p:blipFill>
          <p:spPr bwMode="auto">
            <a:xfrm>
              <a:off x="0" y="346"/>
              <a:ext cx="6010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747F1F60-F448-487C-8F8F-19EF8239D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709"/>
              <a:ext cx="726" cy="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sv-SE" sz="3200" b="0" i="0" u="none" strike="noStrike" kern="1200" cap="none" spc="0" normalizeH="0" baseline="0" noProof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75835762-82F4-47C8-91D9-59D206D35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1" y="1344"/>
              <a:ext cx="64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4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1D2A6FE-6A2A-4566-A1E6-514421305B32}"/>
              </a:ext>
            </a:extLst>
          </p:cNvPr>
          <p:cNvSpPr/>
          <p:nvPr/>
        </p:nvSpPr>
        <p:spPr>
          <a:xfrm>
            <a:off x="1259840" y="784352"/>
            <a:ext cx="6969102" cy="260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C7CFBFE-6167-4284-A2DD-F054535FC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A9B074E-D7B3-4AD4-A11C-740B410EF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C734B6-2E92-4939-B0DF-C6BAE94D4510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24918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22041" rtl="0" fontAlgn="base">
              <a:spcBef>
                <a:spcPct val="0"/>
              </a:spcBef>
              <a:spcAft>
                <a:spcPct val="0"/>
              </a:spcAft>
              <a:defRPr sz="4062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22041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22041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22041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22041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22041" algn="ctr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844083" algn="ctr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266124" algn="ctr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688165" algn="ctr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220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velocity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= 63.7 km/s; 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zenith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angle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= 49.9</a:t>
            </a:r>
            <a:r>
              <a:rPr kumimoji="0" lang="sv-SE" altLang="sv-S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 </a:t>
            </a:r>
          </a:p>
          <a:p>
            <a:pPr marL="0" marR="0" lvl="0" indent="0" algn="ctr" defTabSz="4220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mass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= 9</a:t>
            </a:r>
            <a:r>
              <a:rPr kumimoji="0" lang="en-US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·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10</a:t>
            </a:r>
            <a:r>
              <a:rPr kumimoji="0" lang="sv-SE" altLang="sv-S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-9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kg;  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radius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= 90 </a:t>
            </a:r>
            <a:r>
              <a:rPr kumimoji="0" lang="el-GR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μ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m;  (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if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spherical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and </a:t>
            </a:r>
            <a:r>
              <a:rPr kumimoji="0" lang="sv-SE" alt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density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= 3.3 g/cm</a:t>
            </a:r>
            <a:r>
              <a:rPr kumimoji="0" lang="sv-SE" altLang="sv-S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3</a:t>
            </a:r>
            <a:r>
              <a:rPr kumimoji="0" lang="sv-SE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charset="0"/>
              </a:rPr>
              <a:t>)   </a:t>
            </a:r>
            <a:endParaRPr kumimoji="0" lang="en-US" altLang="sv-S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2B78686-0991-4603-8328-2DFA048D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4066" r="8664" b="5054"/>
          <a:stretch>
            <a:fillRect/>
          </a:stretch>
        </p:blipFill>
        <p:spPr bwMode="auto">
          <a:xfrm>
            <a:off x="325438" y="917575"/>
            <a:ext cx="842327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4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0825" y="255686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22041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Head</a:t>
            </a:r>
            <a:r>
              <a:rPr kumimoji="0" lang="sv-SE" altLang="sv-SE" sz="2585" b="0" i="0" u="none" strike="noStrike" kern="1200" cap="all" spc="277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echo</a:t>
            </a:r>
            <a:r>
              <a:rPr kumimoji="0" lang="sv-SE" altLang="sv-SE" sz="2585" b="0" i="0" u="none" strike="noStrike" kern="1200" cap="all" spc="277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aspect</a:t>
            </a:r>
            <a:r>
              <a:rPr kumimoji="0" lang="sv-SE" altLang="sv-SE" sz="2585" b="0" i="0" u="none" strike="noStrike" kern="1200" cap="all" spc="277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independence</a:t>
            </a:r>
            <a:endParaRPr kumimoji="0" lang="en-US" altLang="sv-SE" sz="2585" b="0" i="0" u="none" strike="noStrike" kern="1200" cap="all" spc="277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テキスト ボックス 4"/>
          <p:cNvSpPr txBox="1"/>
          <p:nvPr/>
        </p:nvSpPr>
        <p:spPr>
          <a:xfrm>
            <a:off x="6421864" y="62732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Kero et al., 2008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12"/>
          <a:stretch/>
        </p:blipFill>
        <p:spPr bwMode="auto">
          <a:xfrm>
            <a:off x="250825" y="1494692"/>
            <a:ext cx="8628062" cy="470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286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1D9578C-0461-4935-B872-A54D7FBF5F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0BC7BE-7DD8-4C7E-8321-87C067E08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7435" y="-243813"/>
            <a:ext cx="6969102" cy="909973"/>
          </a:xfrm>
        </p:spPr>
        <p:txBody>
          <a:bodyPr/>
          <a:lstStyle/>
          <a:p>
            <a:r>
              <a:rPr lang="sv-SE" dirty="0"/>
              <a:t>MAARSY and EISCAT_3D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F82B6FF-59E3-463E-AD49-5FBB02A76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252AFC5-E4CB-4064-83C6-F3C670D4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3" y="973459"/>
            <a:ext cx="7962181" cy="438151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8BFFE92-207E-4D7C-A9A4-B8E9D0A15B4B}"/>
              </a:ext>
            </a:extLst>
          </p:cNvPr>
          <p:cNvSpPr txBox="1"/>
          <p:nvPr/>
        </p:nvSpPr>
        <p:spPr>
          <a:xfrm>
            <a:off x="914400" y="5469146"/>
            <a:ext cx="46281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Pointing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MAARSY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60° elevation: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Skibotn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&gt;30° at &gt;80 km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altitude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Kaiseniemi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&gt;30° at &gt;85 km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altitude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Karesuvantu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&gt;30° at &gt;125 km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altitude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5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5167" r="977" b="5167"/>
          <a:stretch>
            <a:fillRect/>
          </a:stretch>
        </p:blipFill>
        <p:spPr bwMode="auto">
          <a:xfrm>
            <a:off x="-3553" y="2803525"/>
            <a:ext cx="590391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-18857" y="702535"/>
            <a:ext cx="1830288" cy="1309536"/>
          </a:xfrm>
        </p:spPr>
        <p:txBody>
          <a:bodyPr/>
          <a:lstStyle/>
          <a:p>
            <a:r>
              <a:rPr lang="de-DE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Atmosphere Alomar Radar System</a:t>
            </a:r>
            <a:br>
              <a:rPr lang="de-DE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(MAARSY)</a:t>
            </a:r>
            <a:endParaRPr lang="en-GB" alt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le 8"/>
          <p:cNvGraphicFramePr>
            <a:graphicFrameLocks noGrp="1"/>
          </p:cNvGraphicFramePr>
          <p:nvPr>
            <p:extLst/>
          </p:nvPr>
        </p:nvGraphicFramePr>
        <p:xfrm>
          <a:off x="4133088" y="2834236"/>
          <a:ext cx="4967097" cy="3981600"/>
        </p:xfrm>
        <a:graphic>
          <a:graphicData uri="http://schemas.openxmlformats.org/drawingml/2006/table">
            <a:tbl>
              <a:tblPr/>
              <a:tblGrid>
                <a:gridCol w="2594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0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Hardware Specification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Frequency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53.5 MHz</a:t>
                      </a:r>
                    </a:p>
                  </a:txBody>
                  <a:tcPr marL="54000" marR="54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Power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~866 kW</a:t>
                      </a:r>
                    </a:p>
                  </a:txBody>
                  <a:tcPr marL="54000" marR="54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Antennas </a:t>
                      </a:r>
                    </a:p>
                  </a:txBody>
                  <a:tcPr marL="90000" marR="90000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433 3-element (crossed) Yagi Antennas</a:t>
                      </a:r>
                    </a:p>
                  </a:txBody>
                  <a:tcPr marL="54000" marR="54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Gain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33.7 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dBi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4000" marR="54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Aperture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~6300 m</a:t>
                      </a:r>
                      <a:r>
                        <a:rPr kumimoji="0" lang="en-GB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54000" marR="54000" marT="18000" marB="18000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Beam width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3.6°</a:t>
                      </a:r>
                    </a:p>
                  </a:txBody>
                  <a:tcPr marL="54000" marR="54000" marT="18000" marB="18000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70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Beam steering capabilities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freely steerable with 35° off-zenith </a:t>
                      </a:r>
                    </a:p>
                  </a:txBody>
                  <a:tcPr marL="54000" marR="54000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Receiver channels</a:t>
                      </a:r>
                    </a:p>
                  </a:txBody>
                  <a:tcPr marL="90000" marR="90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</a:t>
                      </a:r>
                    </a:p>
                  </a:txBody>
                  <a:tcPr marL="54000" marR="54000" marT="18000" marB="180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841421" y="42164"/>
            <a:ext cx="7204155" cy="2746005"/>
            <a:chOff x="2949426" y="587245"/>
            <a:chExt cx="5785359" cy="22052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26" y="591599"/>
              <a:ext cx="2857983" cy="22008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5577" y="587245"/>
              <a:ext cx="2879208" cy="2179802"/>
            </a:xfrm>
            <a:prstGeom prst="rect">
              <a:avLst/>
            </a:prstGeom>
          </p:spPr>
        </p:pic>
      </p:grpSp>
      <p:sp>
        <p:nvSpPr>
          <p:cNvPr id="4" name="Rektangel 3"/>
          <p:cNvSpPr/>
          <p:nvPr/>
        </p:nvSpPr>
        <p:spPr>
          <a:xfrm>
            <a:off x="102388" y="636979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00802-4DC3-4F00-B5A9-13C78D8955FA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-243271" y="6643169"/>
            <a:ext cx="3399646" cy="3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sv-SE" alt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MAARSY on </a:t>
            </a:r>
            <a:r>
              <a:rPr kumimoji="0" lang="sv-SE" alt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Andöya</a:t>
            </a:r>
            <a:r>
              <a:rPr kumimoji="0" lang="sv-SE" alt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IAP </a:t>
            </a:r>
            <a:r>
              <a:rPr kumimoji="0" lang="sv-SE" alt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Kühlungsborn</a:t>
            </a:r>
            <a:endParaRPr kumimoji="0" lang="sv-SE" alt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gen alternativ bildtext i den här bilden">
            <a:extLst>
              <a:ext uri="{FF2B5EF4-FFF2-40B4-BE49-F238E27FC236}">
                <a16:creationId xmlns:a16="http://schemas.microsoft.com/office/drawing/2014/main" id="{4E629303-0B3F-4115-BB6A-92816596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485"/>
            <a:ext cx="9124303" cy="607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C91C80-08D6-453F-8A26-08954C79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3E336A-5344-4273-AE04-588A4173A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52" name="Picture 4" descr="https://eiscat.se/wp-content/uploads/2022/03/EISCAT-logo-blue-white-w-text_85x20.png">
            <a:extLst>
              <a:ext uri="{FF2B5EF4-FFF2-40B4-BE49-F238E27FC236}">
                <a16:creationId xmlns:a16="http://schemas.microsoft.com/office/drawing/2014/main" id="{01EDE786-2E34-4189-BD96-5DF74E13B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8" y="298085"/>
            <a:ext cx="4400786" cy="10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67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06" y="1083200"/>
            <a:ext cx="4361797" cy="426534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t="2548" r="1266" b="2287"/>
          <a:stretch/>
        </p:blipFill>
        <p:spPr>
          <a:xfrm>
            <a:off x="4946904" y="1060704"/>
            <a:ext cx="3758184" cy="5762264"/>
          </a:xfrm>
          <a:prstGeom prst="rect">
            <a:avLst/>
          </a:prstGeom>
        </p:spPr>
      </p:pic>
      <p:sp>
        <p:nvSpPr>
          <p:cNvPr id="8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Dual </a:t>
            </a:r>
            <a:r>
              <a:rPr lang="sv-SE" dirty="0" err="1"/>
              <a:t>frequency</a:t>
            </a:r>
            <a:r>
              <a:rPr lang="sv-SE" dirty="0"/>
              <a:t> radar observations</a:t>
            </a:r>
          </a:p>
        </p:txBody>
      </p:sp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83EDF1C3-3E2D-445A-B199-6D685BA6D1D5}"/>
              </a:ext>
            </a:extLst>
          </p:cNvPr>
          <p:cNvSpPr txBox="1"/>
          <p:nvPr/>
        </p:nvSpPr>
        <p:spPr>
          <a:xfrm>
            <a:off x="356806" y="60387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Schult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 et al., 2021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29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690880" y="1043437"/>
            <a:ext cx="8851392" cy="460043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EISCAT_3D will provide </a:t>
            </a:r>
            <a:r>
              <a:rPr lang="en-US" sz="1600" dirty="0" err="1"/>
              <a:t>multistatic</a:t>
            </a:r>
            <a:r>
              <a:rPr lang="en-US" sz="1600" dirty="0"/>
              <a:t> observations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Scattering models can be used to estimate meteoroid masses from head echoes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Multi-frequency observations (EISCAT+MAARSY) can constrain scattering models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EISCAT_3D low-power mode: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~10 pulses per second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Typically one data point per meteor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Velocity and radiant for individual meteors + statistical altitude and RCS (mass)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Enables statistical surveys, detecting meteor shower outbursts, interstellar meteors(?)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/>
            <a:r>
              <a:rPr lang="en-US" sz="1600" dirty="0"/>
              <a:t>EISCAT_3D high-power mode: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&gt;100 pulses per second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Time profiles of velocity, altitude, RCS (mass) for individual meteors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Unprecedented orbit accuracy for low-mass meteoroids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True (unambiguous) altitude distribution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Enables studying fragmentation, differential ablation, initial mass, etc.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800" dirty="0"/>
          </a:p>
          <a:p>
            <a:pPr algn="l"/>
            <a:endParaRPr lang="en-US" dirty="0"/>
          </a:p>
          <a:p>
            <a:pPr algn="l"/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1433147" y="79243"/>
            <a:ext cx="6650149" cy="679709"/>
          </a:xfrm>
        </p:spPr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A402-8BC9-44AB-8C31-B5B75E6633A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rgbClr val="3B66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B66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80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24B5346-6789-46B1-844C-8A51A1F06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8EB012F-F88A-4F90-BA5E-80F6AE0262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0117" y="84766"/>
            <a:ext cx="7658849" cy="909973"/>
          </a:xfrm>
        </p:spPr>
        <p:txBody>
          <a:bodyPr/>
          <a:lstStyle/>
          <a:p>
            <a:r>
              <a:rPr lang="sv-SE" dirty="0" err="1"/>
              <a:t>Sanya</a:t>
            </a:r>
            <a:r>
              <a:rPr lang="sv-SE" dirty="0"/>
              <a:t> </a:t>
            </a:r>
            <a:r>
              <a:rPr lang="sv-SE" dirty="0" err="1"/>
              <a:t>Incoherent</a:t>
            </a:r>
            <a:r>
              <a:rPr lang="sv-SE" dirty="0"/>
              <a:t> </a:t>
            </a:r>
            <a:r>
              <a:rPr lang="sv-SE" dirty="0" err="1"/>
              <a:t>Scatter</a:t>
            </a:r>
            <a:r>
              <a:rPr lang="sv-SE" dirty="0"/>
              <a:t> Radar </a:t>
            </a:r>
            <a:r>
              <a:rPr lang="sv-SE" dirty="0" err="1"/>
              <a:t>Tristatic</a:t>
            </a:r>
            <a:r>
              <a:rPr lang="sv-SE" dirty="0"/>
              <a:t> System (SYISR‐TS)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5119B7-C93C-47DD-AAC0-339B61175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BDA402-8BC9-44AB-8C31-B5B75E6633A3}" type="slidenum">
              <a:rPr lang="sv-SE" smtClean="0"/>
              <a:t>32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58F1F7D-CA73-40AA-8172-CC461E9A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1256758"/>
            <a:ext cx="8070573" cy="5243715"/>
          </a:xfrm>
          <a:prstGeom prst="rect">
            <a:avLst/>
          </a:prstGeom>
        </p:spPr>
      </p:pic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D99EA454-FB1F-44E8-815B-5AC9C83341B9}"/>
              </a:ext>
            </a:extLst>
          </p:cNvPr>
          <p:cNvSpPr txBox="1">
            <a:spLocks/>
          </p:cNvSpPr>
          <p:nvPr/>
        </p:nvSpPr>
        <p:spPr>
          <a:xfrm>
            <a:off x="827727" y="6368438"/>
            <a:ext cx="3904618" cy="637048"/>
          </a:xfrm>
        </p:spPr>
        <p:txBody>
          <a:bodyPr/>
          <a:lstStyle>
            <a:lvl1pPr marL="316531" indent="-31653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954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17" indent="-263776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258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55103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77145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99186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»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solidFill>
                  <a:srgbClr val="000000"/>
                </a:solidFill>
              </a:rPr>
              <a:t>Yue</a:t>
            </a:r>
            <a:r>
              <a:rPr lang="sv-SE" sz="1600" dirty="0">
                <a:solidFill>
                  <a:srgbClr val="000000"/>
                </a:solidFill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21533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8392A75-58ED-412D-89A8-2AFE1BC85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7EA8B12-3CF3-4FDA-A9D7-F33C094B8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BDA402-8BC9-44AB-8C31-B5B75E6633A3}" type="slidenum">
              <a:rPr lang="sv-SE" smtClean="0"/>
              <a:t>33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C19B16F-CB04-4F22-97F2-D7B4ACE69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691"/>
            <a:ext cx="9144000" cy="4959338"/>
          </a:xfrm>
          <a:prstGeom prst="rect">
            <a:avLst/>
          </a:prstGeom>
        </p:spPr>
      </p:pic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B8CFA417-128E-47A9-BD1B-FE7765667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0117" y="84766"/>
            <a:ext cx="7658849" cy="909973"/>
          </a:xfrm>
        </p:spPr>
        <p:txBody>
          <a:bodyPr/>
          <a:lstStyle/>
          <a:p>
            <a:r>
              <a:rPr lang="sv-SE" dirty="0" err="1"/>
              <a:t>Sanya</a:t>
            </a:r>
            <a:r>
              <a:rPr lang="sv-SE" dirty="0"/>
              <a:t> </a:t>
            </a:r>
            <a:r>
              <a:rPr lang="sv-SE" dirty="0" err="1"/>
              <a:t>Incoherent</a:t>
            </a:r>
            <a:r>
              <a:rPr lang="sv-SE" dirty="0"/>
              <a:t> </a:t>
            </a:r>
            <a:r>
              <a:rPr lang="sv-SE" dirty="0" err="1"/>
              <a:t>Scatter</a:t>
            </a:r>
            <a:r>
              <a:rPr lang="sv-SE" dirty="0"/>
              <a:t> Radar </a:t>
            </a:r>
            <a:r>
              <a:rPr lang="sv-SE" dirty="0" err="1"/>
              <a:t>Tristatic</a:t>
            </a:r>
            <a:r>
              <a:rPr lang="sv-SE" dirty="0"/>
              <a:t> System (SYISR‐TS)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0839D1F1-A54E-4CBF-B4CC-7D3432610DBC}"/>
              </a:ext>
            </a:extLst>
          </p:cNvPr>
          <p:cNvSpPr txBox="1">
            <a:spLocks/>
          </p:cNvSpPr>
          <p:nvPr/>
        </p:nvSpPr>
        <p:spPr>
          <a:xfrm>
            <a:off x="827727" y="6368438"/>
            <a:ext cx="3904618" cy="637048"/>
          </a:xfrm>
        </p:spPr>
        <p:txBody>
          <a:bodyPr/>
          <a:lstStyle>
            <a:lvl1pPr marL="316531" indent="-31653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954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17" indent="-263776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258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55103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77145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–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99186" indent="-211021" algn="l" defTabSz="422041" rtl="0" fontAlgn="base">
              <a:spcBef>
                <a:spcPct val="20000"/>
              </a:spcBef>
              <a:spcAft>
                <a:spcPct val="0"/>
              </a:spcAft>
              <a:buFont typeface="Arial" pitchFamily="84" charset="0"/>
              <a:buChar char="»"/>
              <a:defRPr sz="1846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>
                <a:solidFill>
                  <a:srgbClr val="000000"/>
                </a:solidFill>
              </a:rPr>
              <a:t>Yue</a:t>
            </a:r>
            <a:r>
              <a:rPr lang="sv-SE" sz="1600" dirty="0">
                <a:solidFill>
                  <a:srgbClr val="000000"/>
                </a:solidFill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1389687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emovie6 (Converted)">
            <a:hlinkClick r:id="" action="ppaction://media"/>
            <a:extLst>
              <a:ext uri="{FF2B5EF4-FFF2-40B4-BE49-F238E27FC236}">
                <a16:creationId xmlns:a16="http://schemas.microsoft.com/office/drawing/2014/main" id="{48EAFFB6-86A2-43FF-9BF2-28FEB7CA9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08" t="2521" b="9635"/>
          <a:stretch/>
        </p:blipFill>
        <p:spPr>
          <a:xfrm>
            <a:off x="1818320" y="576375"/>
            <a:ext cx="6620816" cy="6288034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2FEB85F-4A54-46A6-B167-D43859455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30" y="229684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High</a:t>
            </a:r>
            <a:r>
              <a:rPr kumimoji="0" lang="sv-SE" altLang="sv-SE" sz="2585" b="0" i="0" u="none" strike="noStrike" kern="1200" cap="all" spc="277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-Power </a:t>
            </a:r>
            <a:r>
              <a:rPr kumimoji="0" lang="sv-SE" altLang="sv-SE" sz="2585" b="0" i="0" u="none" strike="noStrike" kern="1200" cap="all" spc="277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Large-Aperture</a:t>
            </a:r>
            <a:r>
              <a:rPr kumimoji="0" lang="sv-SE" altLang="sv-SE" sz="2585" b="0" i="0" u="none" strike="noStrike" kern="1200" cap="all" spc="277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radars</a:t>
            </a:r>
            <a:endParaRPr kumimoji="0" lang="en-US" altLang="sv-SE" sz="2585" b="0" i="0" u="none" strike="noStrike" kern="1200" cap="all" spc="277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C0F17F-E886-4490-912B-AD8A779E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012" y="3713939"/>
            <a:ext cx="3750012" cy="2851541"/>
          </a:xfrm>
        </p:spPr>
        <p:txBody>
          <a:bodyPr/>
          <a:lstStyle/>
          <a:p>
            <a:r>
              <a:rPr lang="sv-SE" dirty="0" err="1">
                <a:solidFill>
                  <a:srgbClr val="000000"/>
                </a:solidFill>
              </a:rPr>
              <a:t>Depicted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here</a:t>
            </a:r>
            <a:r>
              <a:rPr lang="sv-SE" dirty="0">
                <a:solidFill>
                  <a:srgbClr val="000000"/>
                </a:solidFill>
              </a:rPr>
              <a:t>: 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dirty="0" err="1">
                <a:solidFill>
                  <a:srgbClr val="000000"/>
                </a:solidFill>
              </a:rPr>
              <a:t>Incoherent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scatter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dirty="0">
                <a:solidFill>
                  <a:srgbClr val="000000"/>
                </a:solidFill>
              </a:rPr>
              <a:t>radar systems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dirty="0">
                <a:solidFill>
                  <a:srgbClr val="000000"/>
                </a:solidFill>
              </a:rPr>
              <a:t>in operation in 2019</a:t>
            </a:r>
          </a:p>
          <a:p>
            <a:r>
              <a:rPr lang="sv-SE" dirty="0">
                <a:solidFill>
                  <a:srgbClr val="000000"/>
                </a:solidFill>
              </a:rPr>
              <a:t>(Craig </a:t>
            </a:r>
            <a:r>
              <a:rPr lang="sv-SE" dirty="0" err="1">
                <a:solidFill>
                  <a:srgbClr val="000000"/>
                </a:solidFill>
              </a:rPr>
              <a:t>Heinselman</a:t>
            </a:r>
            <a:r>
              <a:rPr lang="sv-SE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93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64E374-FDB5-41A2-B20B-87684807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B6C6BB1-8F1F-4AAF-A96D-B47FEEDDF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F6B6B3E-9EB2-4259-9CB9-EFC52B4A8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9331" cy="64310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FF558C-D640-40D6-B38E-1E44E589DD3D}"/>
              </a:ext>
            </a:extLst>
          </p:cNvPr>
          <p:cNvSpPr txBox="1"/>
          <p:nvPr/>
        </p:nvSpPr>
        <p:spPr>
          <a:xfrm>
            <a:off x="7359980" y="6448331"/>
            <a:ext cx="184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Kero et al. 2019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1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858" y="209851"/>
            <a:ext cx="4487520" cy="5974849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423" y="6329060"/>
            <a:ext cx="643016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50" y="6316780"/>
            <a:ext cx="643016" cy="384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548" y="6331294"/>
            <a:ext cx="562639" cy="39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1511" y="6329060"/>
            <a:ext cx="785908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3233" y="6329059"/>
            <a:ext cx="603097" cy="402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6" descr="https://cdn.partykungen.se/img/products/1300/flagga-tyskland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21918" r="3872" b="21973"/>
          <a:stretch/>
        </p:blipFill>
        <p:spPr bwMode="auto">
          <a:xfrm>
            <a:off x="2996491" y="6316780"/>
            <a:ext cx="681429" cy="4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1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5EE9066-B73E-49BC-A2F6-418C62035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7498" r="1700" b="2499"/>
          <a:stretch/>
        </p:blipFill>
        <p:spPr>
          <a:xfrm>
            <a:off x="723541" y="1087747"/>
            <a:ext cx="8028342" cy="5672748"/>
          </a:xfr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10B0AC0-49BB-477D-A946-83970037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71" y="200753"/>
            <a:ext cx="6964353" cy="1325563"/>
          </a:xfrm>
        </p:spPr>
        <p:txBody>
          <a:bodyPr>
            <a:no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atmosphere-ionosphere-magnetosphere</a:t>
            </a: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b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3200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021F2DC-775C-4A49-9489-CBEF1D5B1E04}"/>
              </a:ext>
            </a:extLst>
          </p:cNvPr>
          <p:cNvSpPr txBox="1">
            <a:spLocks/>
          </p:cNvSpPr>
          <p:nvPr/>
        </p:nvSpPr>
        <p:spPr bwMode="auto">
          <a:xfrm>
            <a:off x="-69522" y="6493501"/>
            <a:ext cx="4407505" cy="533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35690" tIns="35690" rIns="76444" bIns="3569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41103" indent="-241103" algn="l" defTabSz="315890" rtl="0" fontAlgn="base">
              <a:spcBef>
                <a:spcPts val="91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22390" indent="-200919" algn="l" defTabSz="315890" rtl="0" fontAlgn="base">
              <a:spcBef>
                <a:spcPts val="77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3678" indent="-160736" algn="l" defTabSz="315890" rtl="0" fontAlgn="base">
              <a:spcBef>
                <a:spcPts val="63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25150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446620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768092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089562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11034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32504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4" indent="0" algn="r"/>
            <a:r>
              <a:rPr lang="sv-SE" sz="2000" kern="0" dirty="0">
                <a:solidFill>
                  <a:schemeClr val="bg1"/>
                </a:solidFill>
                <a:latin typeface="Arial"/>
              </a:rPr>
              <a:t> Image </a:t>
            </a:r>
            <a:r>
              <a:rPr lang="sv-SE" sz="2000" kern="0" dirty="0" err="1">
                <a:solidFill>
                  <a:schemeClr val="bg1"/>
                </a:solidFill>
                <a:latin typeface="Arial"/>
              </a:rPr>
              <a:t>credit</a:t>
            </a:r>
            <a:r>
              <a:rPr lang="sv-SE" sz="2000" kern="0" dirty="0">
                <a:solidFill>
                  <a:schemeClr val="bg1"/>
                </a:solidFill>
                <a:latin typeface="Arial"/>
              </a:rPr>
              <a:t>: J. </a:t>
            </a:r>
            <a:r>
              <a:rPr lang="sv-SE" sz="2000" kern="0" dirty="0" err="1">
                <a:solidFill>
                  <a:schemeClr val="bg1"/>
                </a:solidFill>
                <a:latin typeface="Arial"/>
              </a:rPr>
              <a:t>Grebowski</a:t>
            </a:r>
            <a:r>
              <a:rPr lang="sv-SE" sz="2000" kern="0" dirty="0">
                <a:solidFill>
                  <a:schemeClr val="bg1"/>
                </a:solidFill>
                <a:latin typeface="Arial"/>
              </a:rPr>
              <a:t> / NASA GSFC</a:t>
            </a:r>
          </a:p>
        </p:txBody>
      </p:sp>
    </p:spTree>
    <p:extLst>
      <p:ext uri="{BB962C8B-B14F-4D97-AF65-F5344CB8AC3E}">
        <p14:creationId xmlns:p14="http://schemas.microsoft.com/office/powerpoint/2010/main" val="33080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3541" y="18341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EISCAT Council meeting</a:t>
            </a:r>
            <a:b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1976, Kiruna</a:t>
            </a:r>
            <a:b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32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t="15" b="31376"/>
          <a:stretch/>
        </p:blipFill>
        <p:spPr>
          <a:xfrm>
            <a:off x="173250" y="1380226"/>
            <a:ext cx="8785712" cy="4546123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423" y="6329060"/>
            <a:ext cx="643016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50" y="6316780"/>
            <a:ext cx="643016" cy="384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548" y="6331294"/>
            <a:ext cx="562639" cy="39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1511" y="6329060"/>
            <a:ext cx="785908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3233" y="6329059"/>
            <a:ext cx="603097" cy="402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6" descr="https://cdn.partykungen.se/img/products/1300/flagga-tyskland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21918" r="3872" b="21973"/>
          <a:stretch/>
        </p:blipFill>
        <p:spPr bwMode="auto">
          <a:xfrm>
            <a:off x="2996491" y="6316780"/>
            <a:ext cx="681429" cy="4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6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11BFF"/>
            </a:gs>
            <a:gs pos="100000">
              <a:srgbClr val="BBD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20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933" y="2674394"/>
            <a:ext cx="1473578" cy="2205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" y="3425478"/>
            <a:ext cx="2409495" cy="3411674"/>
          </a:xfrm>
          <a:prstGeom prst="rect">
            <a:avLst/>
          </a:prstGeom>
        </p:spPr>
      </p:pic>
      <p:pic>
        <p:nvPicPr>
          <p:cNvPr id="38" name="droppedImage.pdf"/>
          <p:cNvPicPr/>
          <p:nvPr/>
        </p:nvPicPr>
        <p:blipFill rotWithShape="1">
          <a:blip r:embed="rId5">
            <a:extLst/>
          </a:blip>
          <a:srcRect l="6583" t="35873" r="15422"/>
          <a:stretch/>
        </p:blipFill>
        <p:spPr>
          <a:xfrm>
            <a:off x="2456599" y="5005421"/>
            <a:ext cx="2767906" cy="1831731"/>
          </a:xfrm>
          <a:prstGeom prst="rect">
            <a:avLst/>
          </a:prstGeom>
          <a:ln w="12700">
            <a:miter lim="400000"/>
          </a:ln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55472" y="6278592"/>
            <a:ext cx="2143387" cy="45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40751" bIns="0"/>
          <a:lstStyle/>
          <a:p>
            <a:pPr marL="40182" marR="0" lvl="0" indent="0" algn="r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</a:tabLst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Lucida Grande" charset="0"/>
              <a:cs typeface="Lucida Grande" charset="0"/>
            </a:endParaRPr>
          </a:p>
          <a:p>
            <a:pPr marL="40182" marR="0" lvl="0" indent="0" algn="r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</a:tabLst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Lucida Grande" charset="0"/>
              <a:cs typeface="Lucida Grande" charset="0"/>
            </a:endParaRPr>
          </a:p>
          <a:p>
            <a:pPr marL="40182" marR="0" lvl="0" indent="0" algn="r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</a:tabLst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Lucida Grande" charset="0"/>
              <a:cs typeface="Lucida Grande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206150" y="6412559"/>
            <a:ext cx="3179357" cy="33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40751" bIns="0"/>
          <a:lstStyle/>
          <a:p>
            <a:pPr marL="40182" marR="0" lvl="0" indent="0" algn="ctr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</a:tabLst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Lucida Grande" charset="0"/>
              <a:cs typeface="Lucida Grande" charset="0"/>
            </a:endParaRPr>
          </a:p>
          <a:p>
            <a:pPr marL="40182" marR="0" lvl="0" indent="0" algn="ctr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</a:tabLst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Lucida Grande" charset="0"/>
              <a:cs typeface="Lucida Grande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908" y="1788460"/>
            <a:ext cx="9116093" cy="4945619"/>
            <a:chOff x="1005" y="1824"/>
            <a:chExt cx="8166" cy="4430"/>
          </a:xfrm>
        </p:grpSpPr>
        <p:pic>
          <p:nvPicPr>
            <p:cNvPr id="33799" name="Picture 7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9617" t="15409" r="5323"/>
            <a:stretch/>
          </p:blipFill>
          <p:spPr bwMode="auto">
            <a:xfrm>
              <a:off x="5880" y="4851"/>
              <a:ext cx="3165" cy="14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10" y="1843"/>
              <a:ext cx="2070" cy="13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80" y="2514"/>
              <a:ext cx="1591" cy="2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5" y="1824"/>
              <a:ext cx="3246" cy="11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33805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27479" y="1033751"/>
            <a:ext cx="8296642" cy="741285"/>
          </a:xfrm>
          <a:ln/>
        </p:spPr>
        <p:txBody>
          <a:bodyPr rIns="116938"/>
          <a:lstStyle/>
          <a:p>
            <a:pPr marL="40182">
              <a:lnSpc>
                <a:spcPct val="70000"/>
              </a:lnSpc>
              <a:buClrTx/>
              <a:tabLst>
                <a:tab pos="40182" algn="l"/>
                <a:tab pos="354939" algn="l"/>
                <a:tab pos="670816" algn="l"/>
                <a:tab pos="986689" algn="l"/>
                <a:tab pos="1302563" algn="l"/>
                <a:tab pos="1618439" algn="l"/>
                <a:tab pos="1934312" algn="l"/>
                <a:tab pos="2250187" algn="l"/>
                <a:tab pos="2566060" algn="l"/>
                <a:tab pos="2881935" algn="l"/>
                <a:tab pos="3197810" algn="l"/>
                <a:tab pos="3513684" algn="l"/>
                <a:tab pos="3829559" algn="l"/>
                <a:tab pos="4145432" algn="l"/>
                <a:tab pos="4461308" algn="l"/>
                <a:tab pos="4777181" algn="l"/>
                <a:tab pos="5093056" algn="l"/>
                <a:tab pos="5408931" algn="l"/>
                <a:tab pos="5724805" algn="l"/>
                <a:tab pos="6040679" algn="l"/>
                <a:tab pos="6356555" algn="l"/>
                <a:tab pos="6616619" algn="l"/>
                <a:tab pos="7125592" algn="l"/>
              </a:tabLst>
            </a:pPr>
            <a:r>
              <a:rPr lang="en-GB" sz="3400" dirty="0">
                <a:solidFill>
                  <a:srgbClr val="FEFFEA"/>
                </a:solidFill>
              </a:rPr>
              <a:t>Current EISCAT research radar systems</a:t>
            </a:r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5238" y="510164"/>
            <a:ext cx="643016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065" y="497884"/>
            <a:ext cx="643016" cy="384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32363" y="512398"/>
            <a:ext cx="562639" cy="39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11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91381" y="510164"/>
            <a:ext cx="580501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41094" y="510164"/>
            <a:ext cx="589431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13" name="Picture 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27326" y="510164"/>
            <a:ext cx="785908" cy="3929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484741" y="149570"/>
            <a:ext cx="2807218" cy="2616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43536" bIns="0">
            <a:spAutoFit/>
          </a:bodyPr>
          <a:lstStyle/>
          <a:p>
            <a:pPr marL="42415" marR="0" lvl="0" indent="0" algn="l" defTabSz="31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2415" algn="l"/>
                <a:tab pos="357172" algn="l"/>
                <a:tab pos="673047" algn="l"/>
                <a:tab pos="988921" algn="l"/>
                <a:tab pos="1304795" algn="l"/>
                <a:tab pos="1620669" algn="l"/>
                <a:tab pos="1936545" algn="l"/>
                <a:tab pos="2252419" algn="l"/>
                <a:tab pos="2568292" algn="l"/>
                <a:tab pos="2884168" algn="l"/>
                <a:tab pos="3200042" algn="l"/>
                <a:tab pos="3515916" algn="l"/>
                <a:tab pos="3831791" algn="l"/>
                <a:tab pos="4147664" algn="l"/>
                <a:tab pos="4463541" algn="l"/>
                <a:tab pos="4779414" algn="l"/>
                <a:tab pos="5095288" algn="l"/>
                <a:tab pos="5411163" algn="l"/>
                <a:tab pos="5727038" algn="l"/>
                <a:tab pos="6042911" algn="l"/>
                <a:tab pos="6358787" algn="l"/>
              </a:tabLst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rPr>
              <a:t>Current associate countries:</a:t>
            </a:r>
          </a:p>
        </p:txBody>
      </p:sp>
      <p:pic>
        <p:nvPicPr>
          <p:cNvPr id="37" name="Picture 2" descr="EISCAT02b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9" t="34429" r="1943" b="9527"/>
          <a:stretch/>
        </p:blipFill>
        <p:spPr bwMode="auto">
          <a:xfrm>
            <a:off x="4792411" y="3336772"/>
            <a:ext cx="2939123" cy="1622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2281" y="1775068"/>
            <a:ext cx="8183941" cy="5014830"/>
            <a:chOff x="11" y="1590"/>
            <a:chExt cx="7331" cy="4492"/>
          </a:xfrm>
        </p:grpSpPr>
        <p:sp>
          <p:nvSpPr>
            <p:cNvPr id="33823" name="Rectangle 31"/>
            <p:cNvSpPr>
              <a:spLocks noChangeArrowheads="1"/>
            </p:cNvSpPr>
            <p:nvPr/>
          </p:nvSpPr>
          <p:spPr bwMode="auto">
            <a:xfrm>
              <a:off x="4925" y="4645"/>
              <a:ext cx="1332" cy="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Tromsö</a:t>
              </a:r>
              <a:endPara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endParaRP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930 MHz UHF</a:t>
              </a:r>
            </a:p>
          </p:txBody>
        </p:sp>
        <p:sp>
          <p:nvSpPr>
            <p:cNvPr id="33824" name="Rectangle 32"/>
            <p:cNvSpPr>
              <a:spLocks noChangeArrowheads="1"/>
            </p:cNvSpPr>
            <p:nvPr/>
          </p:nvSpPr>
          <p:spPr bwMode="auto">
            <a:xfrm>
              <a:off x="5591" y="1638"/>
              <a:ext cx="1009" cy="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Sodankylä</a:t>
              </a:r>
              <a:endPara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endParaRP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VHF</a:t>
              </a:r>
            </a:p>
          </p:txBody>
        </p:sp>
        <p:sp>
          <p:nvSpPr>
            <p:cNvPr id="33825" name="Rectangle 33"/>
            <p:cNvSpPr>
              <a:spLocks noChangeArrowheads="1"/>
            </p:cNvSpPr>
            <p:nvPr/>
          </p:nvSpPr>
          <p:spPr bwMode="auto">
            <a:xfrm>
              <a:off x="6666" y="2333"/>
              <a:ext cx="676" cy="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Kiruna</a:t>
              </a:r>
              <a:endPara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endParaRP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VHF</a:t>
              </a:r>
            </a:p>
          </p:txBody>
        </p:sp>
        <p:sp>
          <p:nvSpPr>
            <p:cNvPr id="33827" name="Rectangle 35"/>
            <p:cNvSpPr>
              <a:spLocks noChangeArrowheads="1"/>
            </p:cNvSpPr>
            <p:nvPr/>
          </p:nvSpPr>
          <p:spPr bwMode="auto">
            <a:xfrm>
              <a:off x="11" y="1590"/>
              <a:ext cx="1379" cy="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61920" bIns="0"/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Longyearbyen 500 MHz</a:t>
              </a:r>
            </a:p>
          </p:txBody>
        </p:sp>
        <p:sp>
          <p:nvSpPr>
            <p:cNvPr id="33828" name="Rectangle 36"/>
            <p:cNvSpPr>
              <a:spLocks noChangeArrowheads="1"/>
            </p:cNvSpPr>
            <p:nvPr/>
          </p:nvSpPr>
          <p:spPr bwMode="auto">
            <a:xfrm>
              <a:off x="2799" y="3653"/>
              <a:ext cx="1337" cy="7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2 </a:t>
              </a: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dynasonds</a:t>
              </a: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:</a:t>
              </a: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Longyearbyen</a:t>
              </a: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Tromsö</a:t>
              </a:r>
              <a:endPara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33826" name="Rectangle 34"/>
            <p:cNvSpPr>
              <a:spLocks noChangeArrowheads="1"/>
            </p:cNvSpPr>
            <p:nvPr/>
          </p:nvSpPr>
          <p:spPr bwMode="auto">
            <a:xfrm>
              <a:off x="2171" y="5848"/>
              <a:ext cx="2415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Tromsö</a:t>
              </a: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 ionospheric heater</a:t>
              </a:r>
            </a:p>
          </p:txBody>
        </p:sp>
        <p:sp>
          <p:nvSpPr>
            <p:cNvPr id="33822" name="Rectangle 30"/>
            <p:cNvSpPr>
              <a:spLocks noChangeArrowheads="1"/>
            </p:cNvSpPr>
            <p:nvPr/>
          </p:nvSpPr>
          <p:spPr bwMode="auto">
            <a:xfrm>
              <a:off x="4311" y="3959"/>
              <a:ext cx="1322" cy="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61920" bIns="0">
              <a:spAutoFit/>
            </a:bodyPr>
            <a:lstStyle/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Tromsö</a:t>
              </a:r>
              <a:endPara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EFFEA"/>
                </a:solidFill>
                <a:effectLst/>
                <a:uLnTx/>
                <a:uFillTx/>
                <a:latin typeface="Arial"/>
                <a:cs typeface="Arial" charset="0"/>
              </a:endParaRPr>
            </a:p>
            <a:p>
              <a:pPr marL="42415" marR="0" lvl="0" indent="0" algn="l" defTabSz="31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2415" algn="l"/>
                  <a:tab pos="357172" algn="l"/>
                  <a:tab pos="673047" algn="l"/>
                  <a:tab pos="988921" algn="l"/>
                  <a:tab pos="1304795" algn="l"/>
                  <a:tab pos="1620669" algn="l"/>
                  <a:tab pos="1936545" algn="l"/>
                  <a:tab pos="2252419" algn="l"/>
                  <a:tab pos="2568292" algn="l"/>
                  <a:tab pos="2884168" algn="l"/>
                  <a:tab pos="3200042" algn="l"/>
                  <a:tab pos="3515916" algn="l"/>
                  <a:tab pos="3831791" algn="l"/>
                  <a:tab pos="4147664" algn="l"/>
                  <a:tab pos="4463541" algn="l"/>
                  <a:tab pos="4779414" algn="l"/>
                  <a:tab pos="5095288" algn="l"/>
                  <a:tab pos="5411163" algn="l"/>
                  <a:tab pos="5727038" algn="l"/>
                  <a:tab pos="6042911" algn="l"/>
                  <a:tab pos="6358787" algn="l"/>
                </a:tabLst>
                <a:defRPr/>
              </a:pPr>
              <a:r>
                <a: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EFFEA"/>
                  </a:solidFill>
                  <a:effectLst/>
                  <a:uLnTx/>
                  <a:uFillTx/>
                  <a:latin typeface="Arial"/>
                  <a:cs typeface="Arial" charset="0"/>
                </a:rPr>
                <a:t>224 MHz VHF</a:t>
              </a:r>
            </a:p>
          </p:txBody>
        </p:sp>
      </p:grpSp>
      <p:sp>
        <p:nvSpPr>
          <p:cNvPr id="5" name="AutoShape 2" descr="Bildresultat för sydkorea flag"/>
          <p:cNvSpPr>
            <a:spLocks noChangeAspect="1" noChangeArrowheads="1"/>
          </p:cNvSpPr>
          <p:nvPr/>
        </p:nvSpPr>
        <p:spPr bwMode="auto">
          <a:xfrm>
            <a:off x="7926554" y="21451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0083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599" y="5050438"/>
            <a:ext cx="2060090" cy="3965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IRF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72294" y="191647"/>
            <a:ext cx="2377432" cy="1559107"/>
          </a:xfrm>
        </p:spPr>
        <p:txBody>
          <a:bodyPr>
            <a:normAutofit/>
          </a:bodyPr>
          <a:lstStyle/>
          <a:p>
            <a:pPr marL="68520" indent="0" algn="r"/>
            <a:r>
              <a:rPr lang="sv-SE" sz="1999" dirty="0"/>
              <a:t>Falck och </a:t>
            </a:r>
            <a:r>
              <a:rPr lang="sv-SE" sz="1999" dirty="0" err="1"/>
              <a:t>Snickars</a:t>
            </a:r>
            <a:r>
              <a:rPr lang="sv-SE" sz="1999" dirty="0"/>
              <a:t>,</a:t>
            </a:r>
          </a:p>
          <a:p>
            <a:pPr marL="68520" indent="0" algn="r"/>
            <a:r>
              <a:rPr lang="sv-SE" sz="1999" dirty="0"/>
              <a:t> KTH, 2013</a:t>
            </a:r>
          </a:p>
        </p:txBody>
      </p:sp>
      <p:pic>
        <p:nvPicPr>
          <p:cNvPr id="5" name="Picture 8" descr="KTH0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/>
          <a:stretch/>
        </p:blipFill>
        <p:spPr>
          <a:xfrm>
            <a:off x="3600" y="4323"/>
            <a:ext cx="9132568" cy="6718550"/>
          </a:xfrm>
          <a:prstGeom prst="rect">
            <a:avLst/>
          </a:prstGeom>
        </p:spPr>
      </p:pic>
      <p:sp>
        <p:nvSpPr>
          <p:cNvPr id="6" name="Platshållare för innehåll 2"/>
          <p:cNvSpPr txBox="1">
            <a:spLocks/>
          </p:cNvSpPr>
          <p:nvPr/>
        </p:nvSpPr>
        <p:spPr bwMode="auto">
          <a:xfrm>
            <a:off x="64821" y="6377845"/>
            <a:ext cx="2925059" cy="533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35690" tIns="35690" rIns="76444" bIns="35690" numCol="1" anchor="t" anchorCtr="0" compatLnSpc="1">
            <a:prstTxWarp prst="textNoShape">
              <a:avLst/>
            </a:prstTxWarp>
            <a:normAutofit/>
          </a:bodyPr>
          <a:lstStyle>
            <a:lvl1pPr marL="241103" indent="-241103" algn="l" defTabSz="315890" rtl="0" fontAlgn="base">
              <a:spcBef>
                <a:spcPts val="91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22390" indent="-200919" algn="l" defTabSz="315890" rtl="0" fontAlgn="base">
              <a:spcBef>
                <a:spcPts val="77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3678" indent="-160736" algn="l" defTabSz="315890" rtl="0" fontAlgn="base">
              <a:spcBef>
                <a:spcPts val="63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25150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446620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768092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089562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11034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32504" indent="-160736" algn="l" defTabSz="315890" rtl="0" fontAlgn="base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4" marR="0" lvl="0" indent="0" algn="r" defTabSz="315890" rtl="0" eaLnBrk="1" fontAlgn="base" latinLnBrk="0" hangingPunct="1">
              <a:lnSpc>
                <a:spcPct val="100000"/>
              </a:lnSpc>
              <a:spcBef>
                <a:spcPts val="91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Falck &amp; </a:t>
            </a: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Snickars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65749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0" y="1162609"/>
            <a:ext cx="3789349" cy="535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7447" y="1162609"/>
            <a:ext cx="4844760" cy="403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5"/>
          <a:srcRect l="-356" t="-31627" r="356" b="57774"/>
          <a:stretch/>
        </p:blipFill>
        <p:spPr>
          <a:xfrm>
            <a:off x="4090194" y="5195634"/>
            <a:ext cx="4844760" cy="46329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6"/>
          <a:srcRect l="495"/>
          <a:stretch/>
        </p:blipFill>
        <p:spPr>
          <a:xfrm>
            <a:off x="4105922" y="6090132"/>
            <a:ext cx="4829032" cy="261421"/>
          </a:xfrm>
          <a:prstGeom prst="rect">
            <a:avLst/>
          </a:prstGeom>
        </p:spPr>
      </p:pic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561" t="50978"/>
          <a:stretch/>
        </p:blipFill>
        <p:spPr>
          <a:xfrm>
            <a:off x="4107447" y="5661198"/>
            <a:ext cx="4827507" cy="428934"/>
          </a:xfrm>
          <a:prstGeom prst="rect">
            <a:avLst/>
          </a:prstGeom>
        </p:spPr>
      </p:pic>
      <p:sp>
        <p:nvSpPr>
          <p:cNvPr id="9" name="Rubrik 1"/>
          <p:cNvSpPr txBox="1">
            <a:spLocks/>
          </p:cNvSpPr>
          <p:nvPr/>
        </p:nvSpPr>
        <p:spPr>
          <a:xfrm>
            <a:off x="-1" y="91544"/>
            <a:ext cx="9143999" cy="1176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EISCAT_3D Design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2004-2009 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European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Research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Infrastructure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Roadmap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06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with IRF-symbol">
  <a:themeElements>
    <a:clrScheme name="FRILUFTSFRÄMJANDET 1">
      <a:dk1>
        <a:srgbClr val="3B66AD"/>
      </a:dk1>
      <a:lt1>
        <a:sysClr val="window" lastClr="FFFFFF"/>
      </a:lt1>
      <a:dk2>
        <a:srgbClr val="E84F1C"/>
      </a:dk2>
      <a:lt2>
        <a:srgbClr val="FBD600"/>
      </a:lt2>
      <a:accent1>
        <a:srgbClr val="3B66AD"/>
      </a:accent1>
      <a:accent2>
        <a:srgbClr val="75B22A"/>
      </a:accent2>
      <a:accent3>
        <a:srgbClr val="D0BA8A"/>
      </a:accent3>
      <a:accent4>
        <a:srgbClr val="DC0063"/>
      </a:accent4>
      <a:accent5>
        <a:srgbClr val="54544A"/>
      </a:accent5>
      <a:accent6>
        <a:srgbClr val="00A49D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e Bulls Eye project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Centaur"/>
        <a:ea typeface=""/>
        <a:cs typeface=""/>
      </a:majorFont>
      <a:minorFont>
        <a:latin typeface="Centau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</TotalTime>
  <Words>1428</Words>
  <Application>Microsoft Office PowerPoint</Application>
  <PresentationFormat>Bildspel på skärmen (4:3)</PresentationFormat>
  <Paragraphs>292</Paragraphs>
  <Slides>35</Slides>
  <Notes>15</Notes>
  <HiddenSlides>0</HiddenSlides>
  <MMClips>2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35</vt:i4>
      </vt:variant>
    </vt:vector>
  </HeadingPairs>
  <TitlesOfParts>
    <vt:vector size="54" baseType="lpstr">
      <vt:lpstr>Lucida Grande</vt:lpstr>
      <vt:lpstr>MS PGothic</vt:lpstr>
      <vt:lpstr>MS PGothic</vt:lpstr>
      <vt:lpstr>ヒラギノ角ゴ ProN W3</vt:lpstr>
      <vt:lpstr>Arial</vt:lpstr>
      <vt:lpstr>Calibri</vt:lpstr>
      <vt:lpstr>Calibri Light</vt:lpstr>
      <vt:lpstr>Centaur</vt:lpstr>
      <vt:lpstr>Helvetica</vt:lpstr>
      <vt:lpstr>Symbol</vt:lpstr>
      <vt:lpstr>Times</vt:lpstr>
      <vt:lpstr>Times New Roman</vt:lpstr>
      <vt:lpstr>Wingdings</vt:lpstr>
      <vt:lpstr>Office-tema</vt:lpstr>
      <vt:lpstr>White with IRF-symbol</vt:lpstr>
      <vt:lpstr>The Bulls Eye project</vt:lpstr>
      <vt:lpstr>1_Blank Presentation</vt:lpstr>
      <vt:lpstr>1_Office-tema</vt:lpstr>
      <vt:lpstr>Office Theme</vt:lpstr>
      <vt:lpstr>PowerPoint-presentation</vt:lpstr>
      <vt:lpstr>PowerPoint-presentation</vt:lpstr>
      <vt:lpstr>PowerPoint-presentation</vt:lpstr>
      <vt:lpstr>PowerPoint-presentation</vt:lpstr>
      <vt:lpstr>The complex atmosphere-ionosphere-magnetosphere system  </vt:lpstr>
      <vt:lpstr>First EISCAT Council meeting 20 January 1976, Kiruna </vt:lpstr>
      <vt:lpstr>Current EISCAT research radar systems</vt:lpstr>
      <vt:lpstr>PowerPoint-presentation</vt:lpstr>
      <vt:lpstr>PowerPoint-presentation</vt:lpstr>
      <vt:lpstr>Annual international EISCAT_3D  User Meetings in Uppsala  since May 2009</vt:lpstr>
      <vt:lpstr>EISCAT_3D Stage 1</vt:lpstr>
      <vt:lpstr>Artist impression of an EISCAT_3D site</vt:lpstr>
      <vt:lpstr> Preparation for Production 2015-2017</vt:lpstr>
      <vt:lpstr>Stage 1 construction 2017-2024</vt:lpstr>
      <vt:lpstr>EISCAT_3D Stage 1</vt:lpstr>
      <vt:lpstr>EISCAT_3D, Skibotn, Norway</vt:lpstr>
      <vt:lpstr>EISCAT_3D, Skibotn, Norway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Middle Atmosphere Alomar Radar System (MAARSY)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kero</dc:creator>
  <cp:lastModifiedBy>kero</cp:lastModifiedBy>
  <cp:revision>30</cp:revision>
  <dcterms:created xsi:type="dcterms:W3CDTF">2024-09-19T08:30:32Z</dcterms:created>
  <dcterms:modified xsi:type="dcterms:W3CDTF">2024-09-20T11:44:06Z</dcterms:modified>
</cp:coreProperties>
</file>